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38c9598e91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238c9598e91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238c9598e91_0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d42bb8fd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21d42bb8fd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21d42bb8fd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1d42bb8fd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21d42bb8fd9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21d42bb8fd9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8c9598e9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38c9598e9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38c9598e91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238c9598e91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238c9598e91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gradFill>
          <a:gsLst>
            <a:gs pos="0">
              <a:schemeClr val="lt1"/>
            </a:gs>
            <a:gs pos="100000">
              <a:srgbClr val="F2F2F2"/>
            </a:gs>
          </a:gsLst>
          <a:path path="circle">
            <a:fillToRect b="50%" l="50%" r="50%" t="50%"/>
          </a:path>
          <a:tileRect/>
        </a:gradFill>
      </p:bgPr>
    </p:bg>
    <p:spTree>
      <p:nvGrpSpPr>
        <p:cNvPr id="10" name="Shape 10"/>
        <p:cNvGrpSpPr/>
        <p:nvPr/>
      </p:nvGrpSpPr>
      <p:grpSpPr>
        <a:xfrm>
          <a:off x="0" y="0"/>
          <a:ext cx="0" cy="0"/>
          <a:chOff x="0" y="0"/>
          <a:chExt cx="0" cy="0"/>
        </a:xfrm>
      </p:grpSpPr>
      <p:sp>
        <p:nvSpPr>
          <p:cNvPr id="11" name="Google Shape;11;p2"/>
          <p:cNvSpPr txBox="1"/>
          <p:nvPr>
            <p:ph idx="1" type="body"/>
          </p:nvPr>
        </p:nvSpPr>
        <p:spPr>
          <a:xfrm>
            <a:off x="0" y="3291830"/>
            <a:ext cx="9144000" cy="56844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80000"/>
              </a:lnSpc>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2"/>
          <p:cNvSpPr txBox="1"/>
          <p:nvPr>
            <p:ph idx="2" type="body"/>
          </p:nvPr>
        </p:nvSpPr>
        <p:spPr>
          <a:xfrm>
            <a:off x="-148" y="3856846"/>
            <a:ext cx="9144000" cy="432048"/>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13" name="Google Shape;13;p2"/>
          <p:cNvPicPr preferRelativeResize="0"/>
          <p:nvPr/>
        </p:nvPicPr>
        <p:blipFill rotWithShape="1">
          <a:blip r:embed="rId2">
            <a:alphaModFix/>
          </a:blip>
          <a:srcRect b="0" l="0" r="0" t="0"/>
          <a:stretch/>
        </p:blipFill>
        <p:spPr>
          <a:xfrm>
            <a:off x="3059832" y="570538"/>
            <a:ext cx="3024336" cy="22446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Layout">
  <p:cSld name="1_Agenda Layout">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2"/>
          <p:cNvSpPr/>
          <p:nvPr/>
        </p:nvSpPr>
        <p:spPr>
          <a:xfrm>
            <a:off x="0" y="0"/>
            <a:ext cx="9144000" cy="5143500"/>
          </a:xfrm>
          <a:prstGeom prst="rect">
            <a:avLst/>
          </a:prstGeom>
          <a:solidFill>
            <a:schemeClr val="lt1">
              <a:alpha val="8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12"/>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54" name="Google Shape;54;p12"/>
          <p:cNvPicPr preferRelativeResize="0"/>
          <p:nvPr/>
        </p:nvPicPr>
        <p:blipFill rotWithShape="1">
          <a:blip r:embed="rId3">
            <a:alphaModFix/>
          </a:blip>
          <a:srcRect b="0" l="0" r="0" t="0"/>
          <a:stretch/>
        </p:blipFill>
        <p:spPr>
          <a:xfrm>
            <a:off x="8025373" y="123478"/>
            <a:ext cx="983526" cy="729962"/>
          </a:xfrm>
          <a:prstGeom prst="rect">
            <a:avLst/>
          </a:prstGeom>
          <a:noFill/>
          <a:ln>
            <a:noFill/>
          </a:ln>
        </p:spPr>
      </p:pic>
      <p:cxnSp>
        <p:nvCxnSpPr>
          <p:cNvPr id="55" name="Google Shape;55;p12"/>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s and Contents Layout">
  <p:cSld name="2_Images and Contents Layout">
    <p:spTree>
      <p:nvGrpSpPr>
        <p:cNvPr id="56" name="Shape 56"/>
        <p:cNvGrpSpPr/>
        <p:nvPr/>
      </p:nvGrpSpPr>
      <p:grpSpPr>
        <a:xfrm>
          <a:off x="0" y="0"/>
          <a:ext cx="0" cy="0"/>
          <a:chOff x="0" y="0"/>
          <a:chExt cx="0" cy="0"/>
        </a:xfrm>
      </p:grpSpPr>
      <p:pic>
        <p:nvPicPr>
          <p:cNvPr descr="D:\Fullppt\PNG이미지\핸드폰2.png" id="57" name="Google Shape;57;p13"/>
          <p:cNvPicPr preferRelativeResize="0"/>
          <p:nvPr/>
        </p:nvPicPr>
        <p:blipFill rotWithShape="1">
          <a:blip r:embed="rId2">
            <a:alphaModFix/>
          </a:blip>
          <a:srcRect b="0" l="0" r="0" t="0"/>
          <a:stretch/>
        </p:blipFill>
        <p:spPr>
          <a:xfrm>
            <a:off x="3070880" y="1497141"/>
            <a:ext cx="2808312" cy="3400810"/>
          </a:xfrm>
          <a:prstGeom prst="rect">
            <a:avLst/>
          </a:prstGeom>
          <a:noFill/>
          <a:ln>
            <a:noFill/>
          </a:ln>
        </p:spPr>
      </p:pic>
      <p:sp>
        <p:nvSpPr>
          <p:cNvPr id="58" name="Google Shape;58;p13"/>
          <p:cNvSpPr/>
          <p:nvPr>
            <p:ph idx="2" type="pic"/>
          </p:nvPr>
        </p:nvSpPr>
        <p:spPr>
          <a:xfrm>
            <a:off x="3755527" y="1635289"/>
            <a:ext cx="1619609" cy="2501798"/>
          </a:xfrm>
          <a:prstGeom prst="rect">
            <a:avLst/>
          </a:prstGeom>
          <a:solidFill>
            <a:srgbClr val="F2F2F2"/>
          </a:solidFill>
          <a:ln>
            <a:noFill/>
          </a:ln>
        </p:spPr>
      </p:sp>
      <p:sp>
        <p:nvSpPr>
          <p:cNvPr id="59" name="Google Shape;59;p13"/>
          <p:cNvSpPr/>
          <p:nvPr>
            <p:ph idx="3" type="pic"/>
          </p:nvPr>
        </p:nvSpPr>
        <p:spPr>
          <a:xfrm>
            <a:off x="1964472" y="1635289"/>
            <a:ext cx="1619609" cy="2501798"/>
          </a:xfrm>
          <a:prstGeom prst="rect">
            <a:avLst/>
          </a:prstGeom>
          <a:solidFill>
            <a:srgbClr val="F2F2F2"/>
          </a:solidFill>
          <a:ln>
            <a:noFill/>
          </a:ln>
        </p:spPr>
      </p:sp>
      <p:sp>
        <p:nvSpPr>
          <p:cNvPr id="60" name="Google Shape;60;p13"/>
          <p:cNvSpPr/>
          <p:nvPr>
            <p:ph idx="4" type="pic"/>
          </p:nvPr>
        </p:nvSpPr>
        <p:spPr>
          <a:xfrm>
            <a:off x="249617" y="1635289"/>
            <a:ext cx="1619609" cy="2501798"/>
          </a:xfrm>
          <a:prstGeom prst="rect">
            <a:avLst/>
          </a:prstGeom>
          <a:solidFill>
            <a:srgbClr val="F2F2F2"/>
          </a:solidFill>
          <a:ln>
            <a:noFill/>
          </a:ln>
        </p:spPr>
      </p:sp>
      <p:sp>
        <p:nvSpPr>
          <p:cNvPr id="61" name="Google Shape;61;p13"/>
          <p:cNvSpPr/>
          <p:nvPr>
            <p:ph idx="5" type="pic"/>
          </p:nvPr>
        </p:nvSpPr>
        <p:spPr>
          <a:xfrm>
            <a:off x="5564872" y="1635289"/>
            <a:ext cx="1619609" cy="2501798"/>
          </a:xfrm>
          <a:prstGeom prst="rect">
            <a:avLst/>
          </a:prstGeom>
          <a:solidFill>
            <a:srgbClr val="F2F2F2"/>
          </a:solidFill>
          <a:ln>
            <a:noFill/>
          </a:ln>
        </p:spPr>
      </p:sp>
      <p:sp>
        <p:nvSpPr>
          <p:cNvPr id="62" name="Google Shape;62;p13"/>
          <p:cNvSpPr/>
          <p:nvPr>
            <p:ph idx="6" type="pic"/>
          </p:nvPr>
        </p:nvSpPr>
        <p:spPr>
          <a:xfrm>
            <a:off x="7288872" y="1635289"/>
            <a:ext cx="1619609" cy="2501798"/>
          </a:xfrm>
          <a:prstGeom prst="rect">
            <a:avLst/>
          </a:prstGeom>
          <a:solidFill>
            <a:srgbClr val="F2F2F2"/>
          </a:solidFill>
          <a:ln>
            <a:noFill/>
          </a:ln>
        </p:spPr>
      </p:sp>
      <p:sp>
        <p:nvSpPr>
          <p:cNvPr id="63" name="Google Shape;63;p13"/>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64" name="Google Shape;64;p13"/>
          <p:cNvPicPr preferRelativeResize="0"/>
          <p:nvPr/>
        </p:nvPicPr>
        <p:blipFill rotWithShape="1">
          <a:blip r:embed="rId3">
            <a:alphaModFix/>
          </a:blip>
          <a:srcRect b="0" l="0" r="0" t="0"/>
          <a:stretch/>
        </p:blipFill>
        <p:spPr>
          <a:xfrm>
            <a:off x="8025373" y="123478"/>
            <a:ext cx="983526" cy="729962"/>
          </a:xfrm>
          <a:prstGeom prst="rect">
            <a:avLst/>
          </a:prstGeom>
          <a:noFill/>
          <a:ln>
            <a:noFill/>
          </a:ln>
        </p:spPr>
      </p:pic>
      <p:cxnSp>
        <p:nvCxnSpPr>
          <p:cNvPr id="65" name="Google Shape;65;p13"/>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s and Contents Layout">
  <p:cSld name="5_Images and Contents Layout">
    <p:spTree>
      <p:nvGrpSpPr>
        <p:cNvPr id="66" name="Shape 66"/>
        <p:cNvGrpSpPr/>
        <p:nvPr/>
      </p:nvGrpSpPr>
      <p:grpSpPr>
        <a:xfrm>
          <a:off x="0" y="0"/>
          <a:ext cx="0" cy="0"/>
          <a:chOff x="0" y="0"/>
          <a:chExt cx="0" cy="0"/>
        </a:xfrm>
      </p:grpSpPr>
      <p:sp>
        <p:nvSpPr>
          <p:cNvPr id="67" name="Google Shape;67;p14"/>
          <p:cNvSpPr/>
          <p:nvPr>
            <p:ph idx="2" type="pic"/>
          </p:nvPr>
        </p:nvSpPr>
        <p:spPr>
          <a:xfrm>
            <a:off x="2843808" y="0"/>
            <a:ext cx="3456384" cy="514350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Layout">
  <p:cSld name="3_Agenda Layou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5"/>
          <p:cNvSpPr/>
          <p:nvPr/>
        </p:nvSpPr>
        <p:spPr>
          <a:xfrm>
            <a:off x="0" y="0"/>
            <a:ext cx="9144000" cy="514350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15"/>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71" name="Google Shape;71;p15"/>
          <p:cNvPicPr preferRelativeResize="0"/>
          <p:nvPr/>
        </p:nvPicPr>
        <p:blipFill rotWithShape="1">
          <a:blip r:embed="rId3">
            <a:alphaModFix/>
          </a:blip>
          <a:srcRect b="0" l="0" r="0" t="0"/>
          <a:stretch/>
        </p:blipFill>
        <p:spPr>
          <a:xfrm>
            <a:off x="8025373" y="123478"/>
            <a:ext cx="983526" cy="729962"/>
          </a:xfrm>
          <a:prstGeom prst="rect">
            <a:avLst/>
          </a:prstGeom>
          <a:noFill/>
          <a:ln>
            <a:noFill/>
          </a:ln>
        </p:spPr>
      </p:pic>
      <p:cxnSp>
        <p:nvCxnSpPr>
          <p:cNvPr id="72" name="Google Shape;72;p15"/>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Images and Contents Layout">
  <p:cSld name="6_Images and Contents Layout">
    <p:spTree>
      <p:nvGrpSpPr>
        <p:cNvPr id="73" name="Shape 73"/>
        <p:cNvGrpSpPr/>
        <p:nvPr/>
      </p:nvGrpSpPr>
      <p:grpSpPr>
        <a:xfrm>
          <a:off x="0" y="0"/>
          <a:ext cx="0" cy="0"/>
          <a:chOff x="0" y="0"/>
          <a:chExt cx="0" cy="0"/>
        </a:xfrm>
      </p:grpSpPr>
      <p:sp>
        <p:nvSpPr>
          <p:cNvPr id="74" name="Google Shape;74;p16"/>
          <p:cNvSpPr/>
          <p:nvPr/>
        </p:nvSpPr>
        <p:spPr>
          <a:xfrm>
            <a:off x="4575733" y="0"/>
            <a:ext cx="2286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16"/>
          <p:cNvSpPr/>
          <p:nvPr>
            <p:ph idx="2" type="pic"/>
          </p:nvPr>
        </p:nvSpPr>
        <p:spPr>
          <a:xfrm>
            <a:off x="6858000" y="698778"/>
            <a:ext cx="2286000" cy="1872208"/>
          </a:xfrm>
          <a:prstGeom prst="rect">
            <a:avLst/>
          </a:prstGeom>
          <a:solidFill>
            <a:srgbClr val="F2F2F2"/>
          </a:solidFill>
          <a:ln>
            <a:noFill/>
          </a:ln>
        </p:spPr>
      </p:sp>
      <p:sp>
        <p:nvSpPr>
          <p:cNvPr id="76" name="Google Shape;76;p16"/>
          <p:cNvSpPr/>
          <p:nvPr>
            <p:ph idx="3" type="pic"/>
          </p:nvPr>
        </p:nvSpPr>
        <p:spPr>
          <a:xfrm>
            <a:off x="4575733" y="2578606"/>
            <a:ext cx="2286000" cy="1872208"/>
          </a:xfrm>
          <a:prstGeom prst="rect">
            <a:avLst/>
          </a:prstGeom>
          <a:solidFill>
            <a:srgbClr val="F2F2F2"/>
          </a:solidFill>
          <a:ln>
            <a:noFill/>
          </a:ln>
        </p:spPr>
      </p:sp>
      <p:sp>
        <p:nvSpPr>
          <p:cNvPr id="77" name="Google Shape;77;p16"/>
          <p:cNvSpPr/>
          <p:nvPr>
            <p:ph idx="4" type="pic"/>
          </p:nvPr>
        </p:nvSpPr>
        <p:spPr>
          <a:xfrm>
            <a:off x="2289428" y="699542"/>
            <a:ext cx="2286000" cy="1872208"/>
          </a:xfrm>
          <a:prstGeom prst="rect">
            <a:avLst/>
          </a:prstGeom>
          <a:solidFill>
            <a:srgbClr val="F2F2F2"/>
          </a:solidFill>
          <a:ln>
            <a:noFill/>
          </a:ln>
        </p:spPr>
      </p:sp>
      <p:sp>
        <p:nvSpPr>
          <p:cNvPr id="78" name="Google Shape;78;p16"/>
          <p:cNvSpPr/>
          <p:nvPr>
            <p:ph idx="5" type="pic"/>
          </p:nvPr>
        </p:nvSpPr>
        <p:spPr>
          <a:xfrm>
            <a:off x="0" y="2579370"/>
            <a:ext cx="2286000" cy="1872208"/>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s and Contents Layout">
  <p:cSld name="3_Images and Contents Layout">
    <p:spTree>
      <p:nvGrpSpPr>
        <p:cNvPr id="79" name="Shape 79"/>
        <p:cNvGrpSpPr/>
        <p:nvPr/>
      </p:nvGrpSpPr>
      <p:grpSpPr>
        <a:xfrm>
          <a:off x="0" y="0"/>
          <a:ext cx="0" cy="0"/>
          <a:chOff x="0" y="0"/>
          <a:chExt cx="0" cy="0"/>
        </a:xfrm>
      </p:grpSpPr>
      <p:pic>
        <p:nvPicPr>
          <p:cNvPr descr="D:\Fullppt\005-PNG이미지\모니터.png" id="80" name="Google Shape;80;p17"/>
          <p:cNvPicPr preferRelativeResize="0"/>
          <p:nvPr/>
        </p:nvPicPr>
        <p:blipFill rotWithShape="1">
          <a:blip r:embed="rId2">
            <a:alphaModFix/>
          </a:blip>
          <a:srcRect b="0" l="0" r="0" t="0"/>
          <a:stretch/>
        </p:blipFill>
        <p:spPr>
          <a:xfrm>
            <a:off x="4788024" y="1280200"/>
            <a:ext cx="3600400" cy="3589865"/>
          </a:xfrm>
          <a:prstGeom prst="rect">
            <a:avLst/>
          </a:prstGeom>
          <a:noFill/>
          <a:ln>
            <a:noFill/>
          </a:ln>
        </p:spPr>
      </p:pic>
      <p:sp>
        <p:nvSpPr>
          <p:cNvPr id="81" name="Google Shape;81;p17"/>
          <p:cNvSpPr/>
          <p:nvPr>
            <p:ph idx="2" type="pic"/>
          </p:nvPr>
        </p:nvSpPr>
        <p:spPr>
          <a:xfrm>
            <a:off x="4932040" y="1408807"/>
            <a:ext cx="3312368" cy="2325885"/>
          </a:xfrm>
          <a:prstGeom prst="rect">
            <a:avLst/>
          </a:prstGeom>
          <a:solidFill>
            <a:srgbClr val="F2F2F2"/>
          </a:solidFill>
          <a:ln>
            <a:noFill/>
          </a:ln>
        </p:spPr>
      </p:sp>
      <p:sp>
        <p:nvSpPr>
          <p:cNvPr id="82" name="Google Shape;82;p17"/>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83" name="Google Shape;83;p17"/>
          <p:cNvPicPr preferRelativeResize="0"/>
          <p:nvPr/>
        </p:nvPicPr>
        <p:blipFill rotWithShape="1">
          <a:blip r:embed="rId3">
            <a:alphaModFix/>
          </a:blip>
          <a:srcRect b="0" l="0" r="0" t="0"/>
          <a:stretch/>
        </p:blipFill>
        <p:spPr>
          <a:xfrm>
            <a:off x="8025373" y="123478"/>
            <a:ext cx="983526" cy="729962"/>
          </a:xfrm>
          <a:prstGeom prst="rect">
            <a:avLst/>
          </a:prstGeom>
          <a:noFill/>
          <a:ln>
            <a:noFill/>
          </a:ln>
        </p:spPr>
      </p:pic>
      <p:cxnSp>
        <p:nvCxnSpPr>
          <p:cNvPr id="84" name="Google Shape;84;p17"/>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Agenda Layout">
  <p:cSld name="5_Agenda Layout">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8"/>
          <p:cNvSpPr/>
          <p:nvPr/>
        </p:nvSpPr>
        <p:spPr>
          <a:xfrm>
            <a:off x="0" y="0"/>
            <a:ext cx="9144000" cy="51435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18"/>
          <p:cNvSpPr/>
          <p:nvPr/>
        </p:nvSpPr>
        <p:spPr>
          <a:xfrm>
            <a:off x="2915816" y="0"/>
            <a:ext cx="6228184" cy="51435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18"/>
          <p:cNvSpPr txBox="1"/>
          <p:nvPr>
            <p:ph idx="1" type="body"/>
          </p:nvPr>
        </p:nvSpPr>
        <p:spPr>
          <a:xfrm>
            <a:off x="107504" y="2715766"/>
            <a:ext cx="2808312" cy="2088480"/>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Images and Contents Layout">
  <p:cSld name="8_Images and Contents Layout">
    <p:spTree>
      <p:nvGrpSpPr>
        <p:cNvPr id="89" name="Shape 89"/>
        <p:cNvGrpSpPr/>
        <p:nvPr/>
      </p:nvGrpSpPr>
      <p:grpSpPr>
        <a:xfrm>
          <a:off x="0" y="0"/>
          <a:ext cx="0" cy="0"/>
          <a:chOff x="0" y="0"/>
          <a:chExt cx="0" cy="0"/>
        </a:xfrm>
      </p:grpSpPr>
      <p:sp>
        <p:nvSpPr>
          <p:cNvPr id="90" name="Google Shape;90;p19"/>
          <p:cNvSpPr/>
          <p:nvPr>
            <p:ph idx="2" type="pic"/>
          </p:nvPr>
        </p:nvSpPr>
        <p:spPr>
          <a:xfrm>
            <a:off x="2051720" y="0"/>
            <a:ext cx="2286000" cy="2787774"/>
          </a:xfrm>
          <a:prstGeom prst="rect">
            <a:avLst/>
          </a:prstGeom>
          <a:solidFill>
            <a:srgbClr val="F2F2F2"/>
          </a:solidFill>
          <a:ln>
            <a:noFill/>
          </a:ln>
        </p:spPr>
      </p:sp>
      <p:sp>
        <p:nvSpPr>
          <p:cNvPr id="91" name="Google Shape;91;p19"/>
          <p:cNvSpPr/>
          <p:nvPr>
            <p:ph idx="3" type="pic"/>
          </p:nvPr>
        </p:nvSpPr>
        <p:spPr>
          <a:xfrm>
            <a:off x="4572000" y="2571750"/>
            <a:ext cx="4572000" cy="2571750"/>
          </a:xfrm>
          <a:prstGeom prst="rect">
            <a:avLst/>
          </a:prstGeom>
          <a:solidFill>
            <a:srgbClr val="F2F2F2"/>
          </a:solidFill>
          <a:ln>
            <a:noFill/>
          </a:ln>
        </p:spPr>
      </p:sp>
      <p:pic>
        <p:nvPicPr>
          <p:cNvPr descr="E:\002-KIMS BUSINESS\007-02-Fullslidesppt-Contents\20161216\Stethoscope as symbol of medicine PowerPoint Templates\main-item-01.png" id="92" name="Google Shape;92;p19"/>
          <p:cNvPicPr preferRelativeResize="0"/>
          <p:nvPr/>
        </p:nvPicPr>
        <p:blipFill rotWithShape="1">
          <a:blip r:embed="rId2">
            <a:alphaModFix/>
          </a:blip>
          <a:srcRect b="0" l="0" r="0" t="0"/>
          <a:stretch/>
        </p:blipFill>
        <p:spPr>
          <a:xfrm>
            <a:off x="510798" y="1561376"/>
            <a:ext cx="983526" cy="72996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sic Layout">
  <p:cSld name="1_Basic Layout">
    <p:spTree>
      <p:nvGrpSpPr>
        <p:cNvPr id="93" name="Shape 93"/>
        <p:cNvGrpSpPr/>
        <p:nvPr/>
      </p:nvGrpSpPr>
      <p:grpSpPr>
        <a:xfrm>
          <a:off x="0" y="0"/>
          <a:ext cx="0" cy="0"/>
          <a:chOff x="0" y="0"/>
          <a:chExt cx="0" cy="0"/>
        </a:xfrm>
      </p:grpSpPr>
      <p:sp>
        <p:nvSpPr>
          <p:cNvPr id="94" name="Google Shape;94;p20"/>
          <p:cNvSpPr/>
          <p:nvPr/>
        </p:nvSpPr>
        <p:spPr>
          <a:xfrm>
            <a:off x="-6032" y="0"/>
            <a:ext cx="1841728"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20"/>
          <p:cNvSpPr txBox="1"/>
          <p:nvPr>
            <p:ph idx="1" type="body"/>
          </p:nvPr>
        </p:nvSpPr>
        <p:spPr>
          <a:xfrm>
            <a:off x="2051720" y="123478"/>
            <a:ext cx="6912768"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96" name="Google Shape;96;p20"/>
          <p:cNvPicPr preferRelativeResize="0"/>
          <p:nvPr/>
        </p:nvPicPr>
        <p:blipFill rotWithShape="1">
          <a:blip r:embed="rId2">
            <a:alphaModFix/>
          </a:blip>
          <a:srcRect b="0" l="0" r="0" t="0"/>
          <a:stretch/>
        </p:blipFill>
        <p:spPr>
          <a:xfrm>
            <a:off x="282000" y="3867894"/>
            <a:ext cx="1265664" cy="93936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es sets layout">
  <p:cSld name="shapes sets layout">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1"/>
          <p:cNvSpPr txBox="1"/>
          <p:nvPr>
            <p:ph idx="1" type="body"/>
          </p:nvPr>
        </p:nvSpPr>
        <p:spPr>
          <a:xfrm>
            <a:off x="242646" y="92609"/>
            <a:ext cx="8679898" cy="5431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810"/>
              </a:spcBef>
              <a:spcAft>
                <a:spcPts val="0"/>
              </a:spcAft>
              <a:buClr>
                <a:srgbClr val="262626"/>
              </a:buClr>
              <a:buSzPts val="4050"/>
              <a:buFont typeface="Arial"/>
              <a:buNone/>
              <a:defRPr b="0" i="0" sz="405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spTree>
      <p:nvGrpSpPr>
        <p:cNvPr id="14" name="Shape 14"/>
        <p:cNvGrpSpPr/>
        <p:nvPr/>
      </p:nvGrpSpPr>
      <p:grpSpPr>
        <a:xfrm>
          <a:off x="0" y="0"/>
          <a:ext cx="0" cy="0"/>
          <a:chOff x="0" y="0"/>
          <a:chExt cx="0" cy="0"/>
        </a:xfrm>
      </p:grpSpPr>
      <p:sp>
        <p:nvSpPr>
          <p:cNvPr id="15" name="Google Shape;15;p3"/>
          <p:cNvSpPr/>
          <p:nvPr/>
        </p:nvSpPr>
        <p:spPr>
          <a:xfrm>
            <a:off x="2987824" y="0"/>
            <a:ext cx="3168352"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 name="Google Shape;16;p3"/>
          <p:cNvSpPr txBox="1"/>
          <p:nvPr>
            <p:ph idx="1" type="body"/>
          </p:nvPr>
        </p:nvSpPr>
        <p:spPr>
          <a:xfrm>
            <a:off x="0" y="3363838"/>
            <a:ext cx="9144000" cy="57606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 name="Google Shape;17;p3"/>
          <p:cNvSpPr txBox="1"/>
          <p:nvPr>
            <p:ph idx="2" type="body"/>
          </p:nvPr>
        </p:nvSpPr>
        <p:spPr>
          <a:xfrm>
            <a:off x="-148" y="393990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18" name="Google Shape;18;p3"/>
          <p:cNvPicPr preferRelativeResize="0"/>
          <p:nvPr/>
        </p:nvPicPr>
        <p:blipFill rotWithShape="1">
          <a:blip r:embed="rId2">
            <a:alphaModFix/>
          </a:blip>
          <a:srcRect b="0" l="0" r="0" t="0"/>
          <a:stretch/>
        </p:blipFill>
        <p:spPr>
          <a:xfrm>
            <a:off x="3563888" y="1013222"/>
            <a:ext cx="2016224" cy="149641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ets layout">
  <p:cSld name="icon sets layout">
    <p:spTree>
      <p:nvGrpSpPr>
        <p:cNvPr id="99" name="Shape 99"/>
        <p:cNvGrpSpPr/>
        <p:nvPr/>
      </p:nvGrpSpPr>
      <p:grpSpPr>
        <a:xfrm>
          <a:off x="0" y="0"/>
          <a:ext cx="0" cy="0"/>
          <a:chOff x="0" y="0"/>
          <a:chExt cx="0" cy="0"/>
        </a:xfrm>
      </p:grpSpPr>
      <p:sp>
        <p:nvSpPr>
          <p:cNvPr id="100" name="Google Shape;100;p22"/>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1" name="Google Shape;101;p22"/>
          <p:cNvSpPr/>
          <p:nvPr/>
        </p:nvSpPr>
        <p:spPr>
          <a:xfrm>
            <a:off x="354008" y="1131589"/>
            <a:ext cx="2849840" cy="364917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 name="Google Shape;102;p22"/>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 name="Google Shape;103;p22"/>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bg>
      <p:bgPr>
        <a:solidFill>
          <a:schemeClr val="lt1"/>
        </a:solidFill>
      </p:bgPr>
    </p:bg>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Agenda Layout">
  <p:cSld name="6_Agenda Layou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6"/>
          <p:cNvSpPr/>
          <p:nvPr/>
        </p:nvSpPr>
        <p:spPr>
          <a:xfrm>
            <a:off x="3203848" y="0"/>
            <a:ext cx="5940152" cy="5143500"/>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 name="Google Shape;23;p6"/>
          <p:cNvSpPr txBox="1"/>
          <p:nvPr>
            <p:ph idx="1" type="body"/>
          </p:nvPr>
        </p:nvSpPr>
        <p:spPr>
          <a:xfrm>
            <a:off x="3419872" y="123478"/>
            <a:ext cx="55446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Agenda Layout">
  <p:cSld name="7_Agenda Layou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p:nvPr/>
        </p:nvSpPr>
        <p:spPr>
          <a:xfrm>
            <a:off x="0" y="0"/>
            <a:ext cx="9144000" cy="5143500"/>
          </a:xfrm>
          <a:prstGeom prst="rect">
            <a:avLst/>
          </a:prstGeom>
          <a:solidFill>
            <a:schemeClr val="lt1">
              <a:alpha val="8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7"/>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27" name="Google Shape;27;p7"/>
          <p:cNvPicPr preferRelativeResize="0"/>
          <p:nvPr/>
        </p:nvPicPr>
        <p:blipFill rotWithShape="1">
          <a:blip r:embed="rId3">
            <a:alphaModFix/>
          </a:blip>
          <a:srcRect b="0" l="0" r="0" t="0"/>
          <a:stretch/>
        </p:blipFill>
        <p:spPr>
          <a:xfrm>
            <a:off x="8025373" y="123478"/>
            <a:ext cx="983526" cy="729962"/>
          </a:xfrm>
          <a:prstGeom prst="rect">
            <a:avLst/>
          </a:prstGeom>
          <a:noFill/>
          <a:ln>
            <a:noFill/>
          </a:ln>
        </p:spPr>
      </p:pic>
      <p:cxnSp>
        <p:nvCxnSpPr>
          <p:cNvPr id="28" name="Google Shape;28;p7"/>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
        <p:nvSpPr>
          <p:cNvPr id="29" name="Google Shape;29;p7"/>
          <p:cNvSpPr/>
          <p:nvPr>
            <p:ph idx="2" type="pic"/>
          </p:nvPr>
        </p:nvSpPr>
        <p:spPr>
          <a:xfrm>
            <a:off x="683568" y="1131590"/>
            <a:ext cx="1728192" cy="1872208"/>
          </a:xfrm>
          <a:prstGeom prst="rect">
            <a:avLst/>
          </a:prstGeom>
          <a:solidFill>
            <a:srgbClr val="F2F2F2"/>
          </a:solidFill>
          <a:ln>
            <a:noFill/>
          </a:ln>
        </p:spPr>
      </p:sp>
      <p:sp>
        <p:nvSpPr>
          <p:cNvPr id="30" name="Google Shape;30;p7"/>
          <p:cNvSpPr/>
          <p:nvPr>
            <p:ph idx="3" type="pic"/>
          </p:nvPr>
        </p:nvSpPr>
        <p:spPr>
          <a:xfrm>
            <a:off x="2699792" y="1131590"/>
            <a:ext cx="1728192" cy="1872208"/>
          </a:xfrm>
          <a:prstGeom prst="rect">
            <a:avLst/>
          </a:prstGeom>
          <a:solidFill>
            <a:srgbClr val="F2F2F2"/>
          </a:solidFill>
          <a:ln>
            <a:noFill/>
          </a:ln>
        </p:spPr>
      </p:sp>
      <p:sp>
        <p:nvSpPr>
          <p:cNvPr id="31" name="Google Shape;31;p7"/>
          <p:cNvSpPr/>
          <p:nvPr>
            <p:ph idx="4" type="pic"/>
          </p:nvPr>
        </p:nvSpPr>
        <p:spPr>
          <a:xfrm>
            <a:off x="4716016" y="1131590"/>
            <a:ext cx="1728192" cy="1872208"/>
          </a:xfrm>
          <a:prstGeom prst="rect">
            <a:avLst/>
          </a:prstGeom>
          <a:solidFill>
            <a:srgbClr val="F2F2F2"/>
          </a:solidFill>
          <a:ln>
            <a:noFill/>
          </a:ln>
        </p:spPr>
      </p:sp>
      <p:sp>
        <p:nvSpPr>
          <p:cNvPr id="32" name="Google Shape;32;p7"/>
          <p:cNvSpPr/>
          <p:nvPr>
            <p:ph idx="5" type="pic"/>
          </p:nvPr>
        </p:nvSpPr>
        <p:spPr>
          <a:xfrm>
            <a:off x="6732240" y="1131590"/>
            <a:ext cx="1728192" cy="1872208"/>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sic Layout">
  <p:cSld name="2_Basic Layout">
    <p:bg>
      <p:bgPr>
        <a:solidFill>
          <a:schemeClr val="lt1"/>
        </a:solidFill>
      </p:bgPr>
    </p:bg>
    <p:spTree>
      <p:nvGrpSpPr>
        <p:cNvPr id="33" name="Shape 33"/>
        <p:cNvGrpSpPr/>
        <p:nvPr/>
      </p:nvGrpSpPr>
      <p:grpSpPr>
        <a:xfrm>
          <a:off x="0" y="0"/>
          <a:ext cx="0" cy="0"/>
          <a:chOff x="0" y="0"/>
          <a:chExt cx="0" cy="0"/>
        </a:xfrm>
      </p:grpSpPr>
      <p:sp>
        <p:nvSpPr>
          <p:cNvPr id="34" name="Google Shape;34;p8"/>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35" name="Google Shape;35;p8"/>
          <p:cNvPicPr preferRelativeResize="0"/>
          <p:nvPr/>
        </p:nvPicPr>
        <p:blipFill rotWithShape="1">
          <a:blip r:embed="rId2">
            <a:alphaModFix/>
          </a:blip>
          <a:srcRect b="0" l="0" r="0" t="0"/>
          <a:stretch/>
        </p:blipFill>
        <p:spPr>
          <a:xfrm>
            <a:off x="8025373" y="123478"/>
            <a:ext cx="983526" cy="729962"/>
          </a:xfrm>
          <a:prstGeom prst="rect">
            <a:avLst/>
          </a:prstGeom>
          <a:noFill/>
          <a:ln>
            <a:noFill/>
          </a:ln>
        </p:spPr>
      </p:pic>
      <p:cxnSp>
        <p:nvCxnSpPr>
          <p:cNvPr id="36" name="Google Shape;36;p8"/>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asic Layout">
  <p:cSld name="3_Basic Layout">
    <p:bg>
      <p:bgPr>
        <a:solidFill>
          <a:srgbClr val="F2F2F2"/>
        </a:solidFill>
      </p:bgPr>
    </p:bg>
    <p:spTree>
      <p:nvGrpSpPr>
        <p:cNvPr id="37" name="Shape 37"/>
        <p:cNvGrpSpPr/>
        <p:nvPr/>
      </p:nvGrpSpPr>
      <p:grpSpPr>
        <a:xfrm>
          <a:off x="0" y="0"/>
          <a:ext cx="0" cy="0"/>
          <a:chOff x="0" y="0"/>
          <a:chExt cx="0" cy="0"/>
        </a:xfrm>
      </p:grpSpPr>
      <p:sp>
        <p:nvSpPr>
          <p:cNvPr id="38" name="Google Shape;38;p9"/>
          <p:cNvSpPr txBox="1"/>
          <p:nvPr>
            <p:ph idx="1" type="body"/>
          </p:nvPr>
        </p:nvSpPr>
        <p:spPr>
          <a:xfrm>
            <a:off x="1619672" y="3939902"/>
            <a:ext cx="2952328"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800"/>
              </a:spcBef>
              <a:spcAft>
                <a:spcPts val="0"/>
              </a:spcAft>
              <a:buClr>
                <a:srgbClr val="3F3F3F"/>
              </a:buClr>
              <a:buSzPts val="4000"/>
              <a:buFont typeface="Arial"/>
              <a:buNone/>
              <a:defRPr b="0" i="0" sz="40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39" name="Google Shape;39;p9"/>
          <p:cNvPicPr preferRelativeResize="0"/>
          <p:nvPr/>
        </p:nvPicPr>
        <p:blipFill rotWithShape="1">
          <a:blip r:embed="rId2">
            <a:alphaModFix/>
          </a:blip>
          <a:srcRect b="0" l="0" r="0" t="0"/>
          <a:stretch/>
        </p:blipFill>
        <p:spPr>
          <a:xfrm>
            <a:off x="704006" y="3947522"/>
            <a:ext cx="776169" cy="576064"/>
          </a:xfrm>
          <a:prstGeom prst="rect">
            <a:avLst/>
          </a:prstGeom>
          <a:noFill/>
          <a:ln>
            <a:noFill/>
          </a:ln>
        </p:spPr>
      </p:pic>
      <p:sp>
        <p:nvSpPr>
          <p:cNvPr id="40" name="Google Shape;40;p9"/>
          <p:cNvSpPr/>
          <p:nvPr/>
        </p:nvSpPr>
        <p:spPr>
          <a:xfrm>
            <a:off x="539552" y="3723878"/>
            <a:ext cx="8064896" cy="1008112"/>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p9"/>
          <p:cNvSpPr/>
          <p:nvPr>
            <p:ph idx="2" type="pic"/>
          </p:nvPr>
        </p:nvSpPr>
        <p:spPr>
          <a:xfrm>
            <a:off x="539552" y="0"/>
            <a:ext cx="8064896" cy="3363838"/>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Agenda Layout">
  <p:cSld name="8_Agenda Layou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p:nvPr/>
        </p:nvSpPr>
        <p:spPr>
          <a:xfrm>
            <a:off x="0" y="0"/>
            <a:ext cx="9144000" cy="5143500"/>
          </a:xfrm>
          <a:prstGeom prst="rect">
            <a:avLst/>
          </a:prstGeom>
          <a:solidFill>
            <a:schemeClr val="lt1">
              <a:alpha val="4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 name="Google Shape;44;p10"/>
          <p:cNvSpPr txBox="1"/>
          <p:nvPr>
            <p:ph idx="1" type="body"/>
          </p:nvPr>
        </p:nvSpPr>
        <p:spPr>
          <a:xfrm>
            <a:off x="107504" y="3075806"/>
            <a:ext cx="2808312" cy="1368400"/>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Fullppt\PNG이미지\핸드폰2.png" id="45" name="Google Shape;45;p10"/>
          <p:cNvPicPr preferRelativeResize="0"/>
          <p:nvPr/>
        </p:nvPicPr>
        <p:blipFill rotWithShape="1">
          <a:blip r:embed="rId3">
            <a:alphaModFix/>
          </a:blip>
          <a:srcRect b="0" l="0" r="0" t="0"/>
          <a:stretch/>
        </p:blipFill>
        <p:spPr>
          <a:xfrm>
            <a:off x="2885336" y="925101"/>
            <a:ext cx="3168352" cy="3836811"/>
          </a:xfrm>
          <a:prstGeom prst="rect">
            <a:avLst/>
          </a:prstGeom>
          <a:noFill/>
          <a:ln>
            <a:noFill/>
          </a:ln>
        </p:spPr>
      </p:pic>
      <p:sp>
        <p:nvSpPr>
          <p:cNvPr id="46" name="Google Shape;46;p10"/>
          <p:cNvSpPr/>
          <p:nvPr>
            <p:ph idx="2" type="pic"/>
          </p:nvPr>
        </p:nvSpPr>
        <p:spPr>
          <a:xfrm>
            <a:off x="3662184" y="1061419"/>
            <a:ext cx="1827251" cy="2822541"/>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Images and Contents Layout">
  <p:cSld name="7_Images and Contents Layout">
    <p:spTree>
      <p:nvGrpSpPr>
        <p:cNvPr id="47" name="Shape 47"/>
        <p:cNvGrpSpPr/>
        <p:nvPr/>
      </p:nvGrpSpPr>
      <p:grpSpPr>
        <a:xfrm>
          <a:off x="0" y="0"/>
          <a:ext cx="0" cy="0"/>
          <a:chOff x="0" y="0"/>
          <a:chExt cx="0" cy="0"/>
        </a:xfrm>
      </p:grpSpPr>
      <p:sp>
        <p:nvSpPr>
          <p:cNvPr id="48" name="Google Shape;48;p11"/>
          <p:cNvSpPr txBox="1"/>
          <p:nvPr>
            <p:ph idx="1" type="body"/>
          </p:nvPr>
        </p:nvSpPr>
        <p:spPr>
          <a:xfrm>
            <a:off x="1547664" y="406569"/>
            <a:ext cx="5004048"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49" name="Google Shape;49;p11"/>
          <p:cNvPicPr preferRelativeResize="0"/>
          <p:nvPr/>
        </p:nvPicPr>
        <p:blipFill rotWithShape="1">
          <a:blip r:embed="rId2">
            <a:alphaModFix/>
          </a:blip>
          <a:srcRect b="0" l="0" r="0" t="0"/>
          <a:stretch/>
        </p:blipFill>
        <p:spPr>
          <a:xfrm>
            <a:off x="387916" y="329620"/>
            <a:ext cx="983526" cy="729962"/>
          </a:xfrm>
          <a:prstGeom prst="rect">
            <a:avLst/>
          </a:prstGeom>
          <a:noFill/>
          <a:ln>
            <a:noFill/>
          </a:ln>
        </p:spPr>
      </p:pic>
      <p:sp>
        <p:nvSpPr>
          <p:cNvPr id="50" name="Google Shape;50;p11"/>
          <p:cNvSpPr/>
          <p:nvPr>
            <p:ph idx="2" type="pic"/>
          </p:nvPr>
        </p:nvSpPr>
        <p:spPr>
          <a:xfrm>
            <a:off x="0" y="2931790"/>
            <a:ext cx="9144000" cy="221171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theme" Target="../theme/theme2.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hyperlink" Target="https://www.researchgate.net/publication/221016461_A_Machine_Learning_Approach_to_the_Detection_of_Fetal_Hypoxia_during_Labor%20_and_Delivery" TargetMode="External"/><Relationship Id="rId9" Type="http://schemas.openxmlformats.org/officeDocument/2006/relationships/hyperlink" Target="https://papers.ssrn.com/sol3/papers.cfm?abstract_id=3769912" TargetMode="External"/><Relationship Id="rId5" Type="http://schemas.openxmlformats.org/officeDocument/2006/relationships/hyperlink" Target="https://link.springer.com/article/10.1007/s00521-012-1110-3?shared-article-renderer" TargetMode="External"/><Relationship Id="rId6" Type="http://schemas.openxmlformats.org/officeDocument/2006/relationships/hyperlink" Target="https://link.springer.com/article/10.1007/s00521-012-1110-3?shared-article-renderer" TargetMode="External"/><Relationship Id="rId7" Type="http://schemas.openxmlformats.org/officeDocument/2006/relationships/hyperlink" Target="https://link.springer.com/article/10.1007/s00521-012-1110-3?shared-article-renderer" TargetMode="External"/><Relationship Id="rId8" Type="http://schemas.openxmlformats.org/officeDocument/2006/relationships/hyperlink" Target="https://papers.ssrn.com/sol3/papers.cfm?abstract_id=376991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archive.ics.uci.edu/ml/datasets/Cardiotocography" TargetMode="External"/><Relationship Id="rId4" Type="http://schemas.openxmlformats.org/officeDocument/2006/relationships/image" Target="../media/image16.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ph idx="1" type="body"/>
          </p:nvPr>
        </p:nvSpPr>
        <p:spPr>
          <a:xfrm>
            <a:off x="0" y="3291830"/>
            <a:ext cx="9144000" cy="568445"/>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rgbClr val="3F3F3F"/>
              </a:buClr>
              <a:buSzPts val="3600"/>
              <a:buNone/>
            </a:pPr>
            <a:r>
              <a:rPr b="1" lang="en-US"/>
              <a:t>Fetal Distress </a:t>
            </a:r>
            <a:r>
              <a:rPr b="1" lang="en-US"/>
              <a:t>Classification</a:t>
            </a:r>
            <a:r>
              <a:rPr b="1" lang="en-US"/>
              <a:t> Based On Cardiotocography</a:t>
            </a:r>
            <a:endParaRPr b="1"/>
          </a:p>
        </p:txBody>
      </p:sp>
      <p:sp>
        <p:nvSpPr>
          <p:cNvPr id="110" name="Google Shape;110;p23"/>
          <p:cNvSpPr txBox="1"/>
          <p:nvPr/>
        </p:nvSpPr>
        <p:spPr>
          <a:xfrm>
            <a:off x="3851920" y="4371950"/>
            <a:ext cx="14401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3F3F3F"/>
                </a:solidFill>
              </a:rPr>
              <a:t>Group 13</a:t>
            </a:r>
            <a:endParaRPr b="0" i="0" sz="1600" u="none" cap="none" strike="noStrike">
              <a:solidFill>
                <a:srgbClr val="3F3F3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idx="1" type="body"/>
          </p:nvPr>
        </p:nvSpPr>
        <p:spPr>
          <a:xfrm>
            <a:off x="323528" y="123478"/>
            <a:ext cx="73449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t>Performance </a:t>
            </a:r>
            <a:r>
              <a:rPr lang="en-US">
                <a:solidFill>
                  <a:schemeClr val="accent1"/>
                </a:solidFill>
              </a:rPr>
              <a:t>Evaluation</a:t>
            </a:r>
            <a:endParaRPr>
              <a:solidFill>
                <a:srgbClr val="3F3F3F"/>
              </a:solidFill>
            </a:endParaRPr>
          </a:p>
        </p:txBody>
      </p:sp>
      <p:sp>
        <p:nvSpPr>
          <p:cNvPr id="298" name="Google Shape;298;p32"/>
          <p:cNvSpPr txBox="1"/>
          <p:nvPr/>
        </p:nvSpPr>
        <p:spPr>
          <a:xfrm>
            <a:off x="332700" y="3079575"/>
            <a:ext cx="8506500" cy="1676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US" sz="1100">
                <a:solidFill>
                  <a:srgbClr val="0E101A"/>
                </a:solidFill>
              </a:rPr>
              <a:t>Performance Evaluation is the important step in Machine Learning Model. The main aim of the model evaluation to estimate the accuracy of the model on unseen data. There are various types of metrics which we can use them to evaluate the performance of the Machine Learning Model</a:t>
            </a:r>
            <a:endParaRPr sz="1100">
              <a:solidFill>
                <a:srgbClr val="0E101A"/>
              </a:solidFill>
            </a:endParaRPr>
          </a:p>
          <a:p>
            <a:pPr indent="457200" lvl="0" marL="0" rtl="0" algn="just">
              <a:lnSpc>
                <a:spcPct val="115000"/>
              </a:lnSpc>
              <a:spcBef>
                <a:spcPts val="1200"/>
              </a:spcBef>
              <a:spcAft>
                <a:spcPts val="0"/>
              </a:spcAft>
              <a:buNone/>
            </a:pPr>
            <a:r>
              <a:rPr b="1" lang="en-US" sz="1100">
                <a:solidFill>
                  <a:srgbClr val="0E101A"/>
                </a:solidFill>
              </a:rPr>
              <a:t>Random Forest: </a:t>
            </a:r>
            <a:endParaRPr b="1" sz="1100">
              <a:solidFill>
                <a:srgbClr val="0E101A"/>
              </a:solidFill>
            </a:endParaRPr>
          </a:p>
          <a:p>
            <a:pPr indent="457200" lvl="0" marL="0" rtl="0" algn="just">
              <a:lnSpc>
                <a:spcPct val="115000"/>
              </a:lnSpc>
              <a:spcBef>
                <a:spcPts val="0"/>
              </a:spcBef>
              <a:spcAft>
                <a:spcPts val="0"/>
              </a:spcAft>
              <a:buNone/>
            </a:pPr>
            <a:r>
              <a:rPr lang="en-US" sz="1100">
                <a:solidFill>
                  <a:srgbClr val="0E101A"/>
                </a:solidFill>
              </a:rPr>
              <a:t>The Model Accuracy is about 95~% (approx.) that we achieved by apply the testing data on model. Precision refers to the quality of model. Here, model’s precision based on test data is about 93~% (approx.) which means that random forest predicting 93% more relevant results than irrelevant.</a:t>
            </a:r>
            <a:endParaRPr sz="1100">
              <a:solidFill>
                <a:srgbClr val="0E101A"/>
              </a:solidFill>
            </a:endParaRPr>
          </a:p>
        </p:txBody>
      </p:sp>
      <p:pic>
        <p:nvPicPr>
          <p:cNvPr id="299" name="Google Shape;299;p32"/>
          <p:cNvPicPr preferRelativeResize="0"/>
          <p:nvPr/>
        </p:nvPicPr>
        <p:blipFill rotWithShape="1">
          <a:blip r:embed="rId3">
            <a:alphaModFix/>
          </a:blip>
          <a:srcRect b="11744" l="11776" r="11206" t="13639"/>
          <a:stretch/>
        </p:blipFill>
        <p:spPr>
          <a:xfrm>
            <a:off x="836275" y="1240925"/>
            <a:ext cx="3354050" cy="1330825"/>
          </a:xfrm>
          <a:prstGeom prst="rect">
            <a:avLst/>
          </a:prstGeom>
          <a:noFill/>
          <a:ln>
            <a:noFill/>
          </a:ln>
        </p:spPr>
      </p:pic>
      <p:pic>
        <p:nvPicPr>
          <p:cNvPr id="300" name="Google Shape;300;p32"/>
          <p:cNvPicPr preferRelativeResize="0"/>
          <p:nvPr/>
        </p:nvPicPr>
        <p:blipFill rotWithShape="1">
          <a:blip r:embed="rId4">
            <a:alphaModFix/>
          </a:blip>
          <a:srcRect b="0" l="5958" r="3625" t="6182"/>
          <a:stretch/>
        </p:blipFill>
        <p:spPr>
          <a:xfrm>
            <a:off x="4572000" y="980150"/>
            <a:ext cx="3475949" cy="1947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ph idx="1" type="body"/>
          </p:nvPr>
        </p:nvSpPr>
        <p:spPr>
          <a:xfrm>
            <a:off x="323528" y="123478"/>
            <a:ext cx="73449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t>Feature</a:t>
            </a:r>
            <a:r>
              <a:rPr lang="en-US"/>
              <a:t> </a:t>
            </a:r>
            <a:r>
              <a:rPr lang="en-US">
                <a:solidFill>
                  <a:schemeClr val="accent1"/>
                </a:solidFill>
              </a:rPr>
              <a:t>Scope </a:t>
            </a:r>
            <a:endParaRPr>
              <a:solidFill>
                <a:srgbClr val="3F3F3F"/>
              </a:solidFill>
            </a:endParaRPr>
          </a:p>
        </p:txBody>
      </p:sp>
      <p:sp>
        <p:nvSpPr>
          <p:cNvPr id="307" name="Google Shape;307;p33"/>
          <p:cNvSpPr txBox="1"/>
          <p:nvPr/>
        </p:nvSpPr>
        <p:spPr>
          <a:xfrm>
            <a:off x="332700" y="3460575"/>
            <a:ext cx="8506500" cy="13914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lang="en-US">
                <a:solidFill>
                  <a:srgbClr val="0E101A"/>
                </a:solidFill>
              </a:rPr>
              <a:t>As a part of Feature Scope, we are planning to improve our model by using other algorithms like Gradient Boosting, Extended Trees, and other models and taking the high voted value from those results</a:t>
            </a:r>
            <a:endParaRPr>
              <a:solidFill>
                <a:srgbClr val="0E101A"/>
              </a:solidFill>
            </a:endParaRPr>
          </a:p>
          <a:p>
            <a:pPr indent="457200" lvl="0" marL="0" rtl="0" algn="just">
              <a:lnSpc>
                <a:spcPct val="115000"/>
              </a:lnSpc>
              <a:spcBef>
                <a:spcPts val="0"/>
              </a:spcBef>
              <a:spcAft>
                <a:spcPts val="0"/>
              </a:spcAft>
              <a:buNone/>
            </a:pPr>
            <a:r>
              <a:t/>
            </a:r>
            <a:endParaRPr>
              <a:solidFill>
                <a:srgbClr val="0E101A"/>
              </a:solidFill>
            </a:endParaRPr>
          </a:p>
          <a:p>
            <a:pPr indent="457200" lvl="0" marL="0" rtl="0" algn="just">
              <a:lnSpc>
                <a:spcPct val="115000"/>
              </a:lnSpc>
              <a:spcBef>
                <a:spcPts val="0"/>
              </a:spcBef>
              <a:spcAft>
                <a:spcPts val="0"/>
              </a:spcAft>
              <a:buNone/>
            </a:pPr>
            <a:r>
              <a:rPr lang="en-US">
                <a:solidFill>
                  <a:srgbClr val="0E101A"/>
                </a:solidFill>
              </a:rPr>
              <a:t>We are also planning to build a User Interface which helps doctors and other users to use this in a much easy way</a:t>
            </a:r>
            <a:endParaRPr>
              <a:solidFill>
                <a:srgbClr val="0E101A"/>
              </a:solidFill>
            </a:endParaRPr>
          </a:p>
        </p:txBody>
      </p:sp>
      <p:pic>
        <p:nvPicPr>
          <p:cNvPr id="308" name="Google Shape;308;p33"/>
          <p:cNvPicPr preferRelativeResize="0"/>
          <p:nvPr/>
        </p:nvPicPr>
        <p:blipFill>
          <a:blip r:embed="rId3">
            <a:alphaModFix/>
          </a:blip>
          <a:stretch>
            <a:fillRect/>
          </a:stretch>
        </p:blipFill>
        <p:spPr>
          <a:xfrm>
            <a:off x="2882125" y="851875"/>
            <a:ext cx="2227700" cy="222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idx="1" type="body"/>
          </p:nvPr>
        </p:nvSpPr>
        <p:spPr>
          <a:xfrm>
            <a:off x="323528" y="123478"/>
            <a:ext cx="73449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t>Deployment</a:t>
            </a:r>
            <a:r>
              <a:rPr lang="en-US"/>
              <a:t> with </a:t>
            </a:r>
            <a:r>
              <a:rPr lang="en-US">
                <a:solidFill>
                  <a:schemeClr val="accent1"/>
                </a:solidFill>
              </a:rPr>
              <a:t>User Interface</a:t>
            </a:r>
            <a:r>
              <a:rPr lang="en-US">
                <a:solidFill>
                  <a:schemeClr val="accent1"/>
                </a:solidFill>
              </a:rPr>
              <a:t> </a:t>
            </a:r>
            <a:endParaRPr>
              <a:solidFill>
                <a:schemeClr val="accent1"/>
              </a:solidFill>
            </a:endParaRPr>
          </a:p>
        </p:txBody>
      </p:sp>
      <p:sp>
        <p:nvSpPr>
          <p:cNvPr id="315" name="Google Shape;315;p34"/>
          <p:cNvSpPr txBox="1"/>
          <p:nvPr/>
        </p:nvSpPr>
        <p:spPr>
          <a:xfrm>
            <a:off x="318750" y="3712350"/>
            <a:ext cx="8506500" cy="107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300">
                <a:solidFill>
                  <a:srgbClr val="0E101A"/>
                </a:solidFill>
              </a:rPr>
              <a:t>User interface part of the project in which he used the basic HTML and CSS to design the page kind of form where the doctors/users would enter the required data and then after entering this would go to a flask model which comes in the integration step then we would get the results page where we use to display the result, required graphs which would help the doctors what steps need to be done and medication as well.</a:t>
            </a:r>
            <a:endParaRPr sz="1500">
              <a:solidFill>
                <a:srgbClr val="0E101A"/>
              </a:solidFill>
            </a:endParaRPr>
          </a:p>
        </p:txBody>
      </p:sp>
      <p:pic>
        <p:nvPicPr>
          <p:cNvPr id="316" name="Google Shape;316;p34"/>
          <p:cNvPicPr preferRelativeResize="0"/>
          <p:nvPr/>
        </p:nvPicPr>
        <p:blipFill>
          <a:blip r:embed="rId3">
            <a:alphaModFix/>
          </a:blip>
          <a:stretch>
            <a:fillRect/>
          </a:stretch>
        </p:blipFill>
        <p:spPr>
          <a:xfrm>
            <a:off x="2030925" y="1004278"/>
            <a:ext cx="3930076" cy="24562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nvSpPr>
        <p:spPr>
          <a:xfrm>
            <a:off x="2555776" y="581814"/>
            <a:ext cx="6588224"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3600"/>
              <a:buFont typeface="Arial"/>
              <a:buNone/>
            </a:pPr>
            <a:r>
              <a:rPr lang="en-US" sz="3600">
                <a:solidFill>
                  <a:schemeClr val="accent1"/>
                </a:solidFill>
              </a:rPr>
              <a:t>References</a:t>
            </a:r>
            <a:r>
              <a:rPr b="0" i="0" lang="en-US" sz="3600" u="none" cap="none" strike="noStrike">
                <a:solidFill>
                  <a:schemeClr val="dk1"/>
                </a:solidFill>
                <a:latin typeface="Arial"/>
                <a:ea typeface="Arial"/>
                <a:cs typeface="Arial"/>
                <a:sym typeface="Arial"/>
              </a:rPr>
              <a:t> </a:t>
            </a:r>
            <a:r>
              <a:rPr lang="en-US" sz="3600">
                <a:solidFill>
                  <a:srgbClr val="3F3F3F"/>
                </a:solidFill>
              </a:rPr>
              <a:t>Used</a:t>
            </a:r>
            <a:endParaRPr/>
          </a:p>
        </p:txBody>
      </p:sp>
      <p:pic>
        <p:nvPicPr>
          <p:cNvPr descr="E:\002-KIMS BUSINESS\007-02-Fullslidesppt-Contents\20161216\Stethoscope as symbol of medicine PowerPoint Templates\main-item-01.png" id="322" name="Google Shape;322;p35"/>
          <p:cNvPicPr preferRelativeResize="0"/>
          <p:nvPr/>
        </p:nvPicPr>
        <p:blipFill rotWithShape="1">
          <a:blip r:embed="rId3">
            <a:alphaModFix/>
          </a:blip>
          <a:srcRect b="0" l="0" r="0" t="0"/>
          <a:stretch/>
        </p:blipFill>
        <p:spPr>
          <a:xfrm>
            <a:off x="323528" y="267494"/>
            <a:ext cx="1816547" cy="1348220"/>
          </a:xfrm>
          <a:prstGeom prst="rect">
            <a:avLst/>
          </a:prstGeom>
          <a:noFill/>
          <a:ln>
            <a:noFill/>
          </a:ln>
        </p:spPr>
      </p:pic>
      <p:sp>
        <p:nvSpPr>
          <p:cNvPr id="323" name="Google Shape;323;p35"/>
          <p:cNvSpPr/>
          <p:nvPr/>
        </p:nvSpPr>
        <p:spPr>
          <a:xfrm>
            <a:off x="1943100" y="259080"/>
            <a:ext cx="365760" cy="4610100"/>
          </a:xfrm>
          <a:custGeom>
            <a:rect b="b" l="l" r="r" t="t"/>
            <a:pathLst>
              <a:path extrusionOk="0" h="4610100" w="365760">
                <a:moveTo>
                  <a:pt x="0" y="0"/>
                </a:moveTo>
                <a:lnTo>
                  <a:pt x="0" y="251460"/>
                </a:lnTo>
                <a:lnTo>
                  <a:pt x="365760" y="251460"/>
                </a:lnTo>
                <a:lnTo>
                  <a:pt x="365760" y="998220"/>
                </a:lnTo>
                <a:lnTo>
                  <a:pt x="7620" y="998220"/>
                </a:lnTo>
                <a:lnTo>
                  <a:pt x="7620" y="4610100"/>
                </a:lnTo>
              </a:path>
            </a:pathLst>
          </a:custGeom>
          <a:noFill/>
          <a:ln cap="flat" cmpd="sng" w="34925">
            <a:solidFill>
              <a:srgbClr val="3F3F3F"/>
            </a:solidFill>
            <a:prstDash val="solid"/>
            <a:round/>
            <a:headEnd len="med" w="med" type="oval"/>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F3F3F"/>
              </a:solidFill>
              <a:latin typeface="Arial"/>
              <a:ea typeface="Arial"/>
              <a:cs typeface="Arial"/>
              <a:sym typeface="Arial"/>
            </a:endParaRPr>
          </a:p>
        </p:txBody>
      </p:sp>
      <p:sp>
        <p:nvSpPr>
          <p:cNvPr id="324" name="Google Shape;324;p35"/>
          <p:cNvSpPr/>
          <p:nvPr/>
        </p:nvSpPr>
        <p:spPr>
          <a:xfrm>
            <a:off x="2627784" y="244634"/>
            <a:ext cx="6516216" cy="72008"/>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5" name="Google Shape;325;p35"/>
          <p:cNvSpPr/>
          <p:nvPr/>
        </p:nvSpPr>
        <p:spPr>
          <a:xfrm>
            <a:off x="2627784" y="316104"/>
            <a:ext cx="6516216" cy="7200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6" name="Google Shape;326;p35"/>
          <p:cNvSpPr txBox="1"/>
          <p:nvPr/>
        </p:nvSpPr>
        <p:spPr>
          <a:xfrm>
            <a:off x="2915816" y="1444223"/>
            <a:ext cx="86252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rgbClr val="3F3F3F"/>
                </a:solidFill>
                <a:latin typeface="Arial"/>
                <a:ea typeface="Arial"/>
                <a:cs typeface="Arial"/>
                <a:sym typeface="Arial"/>
              </a:rPr>
              <a:t>01</a:t>
            </a:r>
            <a:endParaRPr b="0" i="0" sz="3600" u="none" cap="none" strike="noStrike">
              <a:solidFill>
                <a:srgbClr val="3F3F3F"/>
              </a:solidFill>
              <a:latin typeface="Arial"/>
              <a:ea typeface="Arial"/>
              <a:cs typeface="Arial"/>
              <a:sym typeface="Arial"/>
            </a:endParaRPr>
          </a:p>
        </p:txBody>
      </p:sp>
      <p:sp>
        <p:nvSpPr>
          <p:cNvPr id="327" name="Google Shape;327;p35"/>
          <p:cNvSpPr txBox="1"/>
          <p:nvPr/>
        </p:nvSpPr>
        <p:spPr>
          <a:xfrm>
            <a:off x="2915816" y="2416333"/>
            <a:ext cx="862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rgbClr val="3F3F3F"/>
                </a:solidFill>
                <a:latin typeface="Arial"/>
                <a:ea typeface="Arial"/>
                <a:cs typeface="Arial"/>
                <a:sym typeface="Arial"/>
              </a:rPr>
              <a:t>02</a:t>
            </a:r>
            <a:endParaRPr b="0" i="0" sz="3600" u="none" cap="none" strike="noStrike">
              <a:solidFill>
                <a:srgbClr val="3F3F3F"/>
              </a:solidFill>
              <a:latin typeface="Arial"/>
              <a:ea typeface="Arial"/>
              <a:cs typeface="Arial"/>
              <a:sym typeface="Arial"/>
            </a:endParaRPr>
          </a:p>
        </p:txBody>
      </p:sp>
      <p:sp>
        <p:nvSpPr>
          <p:cNvPr id="328" name="Google Shape;328;p35"/>
          <p:cNvSpPr txBox="1"/>
          <p:nvPr/>
        </p:nvSpPr>
        <p:spPr>
          <a:xfrm>
            <a:off x="2915816" y="3439592"/>
            <a:ext cx="862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rgbClr val="3F3F3F"/>
                </a:solidFill>
                <a:latin typeface="Arial"/>
                <a:ea typeface="Arial"/>
                <a:cs typeface="Arial"/>
                <a:sym typeface="Arial"/>
              </a:rPr>
              <a:t>03</a:t>
            </a:r>
            <a:endParaRPr b="0" i="0" sz="3600" u="none" cap="none" strike="noStrike">
              <a:solidFill>
                <a:srgbClr val="3F3F3F"/>
              </a:solidFill>
              <a:latin typeface="Arial"/>
              <a:ea typeface="Arial"/>
              <a:cs typeface="Arial"/>
              <a:sym typeface="Arial"/>
            </a:endParaRPr>
          </a:p>
        </p:txBody>
      </p:sp>
      <p:sp>
        <p:nvSpPr>
          <p:cNvPr id="329" name="Google Shape;329;p35"/>
          <p:cNvSpPr txBox="1"/>
          <p:nvPr/>
        </p:nvSpPr>
        <p:spPr>
          <a:xfrm>
            <a:off x="3707900" y="1600325"/>
            <a:ext cx="4996500" cy="555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accent1"/>
                </a:solidFill>
              </a:rPr>
              <a:t>Warrick PA et al. </a:t>
            </a:r>
            <a:r>
              <a:rPr lang="en-US">
                <a:solidFill>
                  <a:srgbClr val="3F3F3F"/>
                </a:solidFill>
                <a:uFill>
                  <a:noFill/>
                </a:uFill>
                <a:hlinkClick r:id="rId4">
                  <a:extLst>
                    <a:ext uri="{A12FA001-AC4F-418D-AE19-62706E023703}">
                      <ahyp:hlinkClr val="tx"/>
                    </a:ext>
                  </a:extLst>
                </a:hlinkClick>
              </a:rPr>
              <a:t>A Machine Learning Approach to Detection of Fetal Hypoxia during Labor.</a:t>
            </a:r>
            <a:r>
              <a:rPr lang="en-US">
                <a:solidFill>
                  <a:srgbClr val="3F3F3F"/>
                </a:solidFill>
              </a:rPr>
              <a:t> </a:t>
            </a:r>
            <a:endParaRPr sz="2200">
              <a:solidFill>
                <a:srgbClr val="3F3F3F"/>
              </a:solidFill>
            </a:endParaRPr>
          </a:p>
        </p:txBody>
      </p:sp>
      <p:sp>
        <p:nvSpPr>
          <p:cNvPr id="330" name="Google Shape;330;p35"/>
          <p:cNvSpPr txBox="1"/>
          <p:nvPr/>
        </p:nvSpPr>
        <p:spPr>
          <a:xfrm>
            <a:off x="3707900" y="2396063"/>
            <a:ext cx="5436000" cy="803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accent1"/>
                </a:solidFill>
              </a:rPr>
              <a:t>Ocak, H., Ertunc, H.M.</a:t>
            </a:r>
            <a:r>
              <a:rPr lang="en-US">
                <a:solidFill>
                  <a:srgbClr val="3F3F3F"/>
                </a:solidFill>
              </a:rPr>
              <a:t> </a:t>
            </a:r>
            <a:r>
              <a:rPr lang="en-US">
                <a:solidFill>
                  <a:srgbClr val="3F3F3F"/>
                </a:solidFill>
                <a:uFill>
                  <a:noFill/>
                </a:uFill>
                <a:hlinkClick r:id="rId5">
                  <a:extLst>
                    <a:ext uri="{A12FA001-AC4F-418D-AE19-62706E023703}">
                      <ahyp:hlinkClr val="tx"/>
                    </a:ext>
                  </a:extLst>
                </a:hlinkClick>
              </a:rPr>
              <a:t>Prediction of fetal state from the </a:t>
            </a:r>
            <a:r>
              <a:rPr lang="en-US">
                <a:solidFill>
                  <a:srgbClr val="3F3F3F"/>
                </a:solidFill>
                <a:uFill>
                  <a:noFill/>
                </a:uFill>
                <a:hlinkClick r:id="rId6">
                  <a:extLst>
                    <a:ext uri="{A12FA001-AC4F-418D-AE19-62706E023703}">
                      <ahyp:hlinkClr val="tx"/>
                    </a:ext>
                  </a:extLst>
                </a:hlinkClick>
              </a:rPr>
              <a:t>cardiotocography</a:t>
            </a:r>
            <a:r>
              <a:rPr lang="en-US">
                <a:solidFill>
                  <a:srgbClr val="3F3F3F"/>
                </a:solidFill>
                <a:uFill>
                  <a:noFill/>
                </a:uFill>
                <a:hlinkClick r:id="rId7">
                  <a:extLst>
                    <a:ext uri="{A12FA001-AC4F-418D-AE19-62706E023703}">
                      <ahyp:hlinkClr val="tx"/>
                    </a:ext>
                  </a:extLst>
                </a:hlinkClick>
              </a:rPr>
              <a:t> recordings using adaptive neuro-fuzzy inference systems.</a:t>
            </a:r>
            <a:endParaRPr>
              <a:solidFill>
                <a:srgbClr val="3F3F3F"/>
              </a:solidFill>
            </a:endParaRPr>
          </a:p>
        </p:txBody>
      </p:sp>
      <p:sp>
        <p:nvSpPr>
          <p:cNvPr id="331" name="Google Shape;331;p35"/>
          <p:cNvSpPr txBox="1"/>
          <p:nvPr/>
        </p:nvSpPr>
        <p:spPr>
          <a:xfrm>
            <a:off x="3743300" y="3388450"/>
            <a:ext cx="5365200" cy="803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accent1"/>
                </a:solidFill>
              </a:rPr>
              <a:t>J, Thamil Selvi V, Aishwarya </a:t>
            </a:r>
            <a:r>
              <a:rPr lang="en-US">
                <a:solidFill>
                  <a:srgbClr val="3F3F3F"/>
                </a:solidFill>
                <a:uFill>
                  <a:noFill/>
                </a:uFill>
                <a:hlinkClick r:id="rId8">
                  <a:extLst>
                    <a:ext uri="{A12FA001-AC4F-418D-AE19-62706E023703}">
                      <ahyp:hlinkClr val="tx"/>
                    </a:ext>
                  </a:extLst>
                </a:hlinkClick>
              </a:rPr>
              <a:t>Investigation and</a:t>
            </a:r>
            <a:r>
              <a:rPr lang="en-US">
                <a:solidFill>
                  <a:srgbClr val="3F3F3F"/>
                </a:solidFill>
                <a:uFill>
                  <a:noFill/>
                </a:uFill>
                <a:hlinkClick r:id="rId9">
                  <a:extLst>
                    <a:ext uri="{A12FA001-AC4F-418D-AE19-62706E023703}">
                      <ahyp:hlinkClr val="tx"/>
                    </a:ext>
                  </a:extLst>
                </a:hlinkClick>
              </a:rPr>
              <a:t> Classification of Cardiotocography Data using Correlation Coefficient and PCA based Features </a:t>
            </a:r>
            <a:endParaRPr>
              <a:solidFill>
                <a:srgbClr val="3F3F3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6"/>
          <p:cNvSpPr txBox="1"/>
          <p:nvPr>
            <p:ph idx="1" type="body"/>
          </p:nvPr>
        </p:nvSpPr>
        <p:spPr>
          <a:xfrm>
            <a:off x="0" y="3363838"/>
            <a:ext cx="9144000" cy="5760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3600"/>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idx="1" type="body"/>
          </p:nvPr>
        </p:nvSpPr>
        <p:spPr>
          <a:xfrm>
            <a:off x="323528" y="123478"/>
            <a:ext cx="73449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None/>
            </a:pPr>
            <a:r>
              <a:rPr lang="en-US"/>
              <a:t>Our </a:t>
            </a:r>
            <a:r>
              <a:rPr lang="en-US">
                <a:solidFill>
                  <a:schemeClr val="accent1"/>
                </a:solidFill>
              </a:rPr>
              <a:t>Team</a:t>
            </a:r>
            <a:r>
              <a:rPr lang="en-US"/>
              <a:t> Layout</a:t>
            </a:r>
            <a:endParaRPr/>
          </a:p>
        </p:txBody>
      </p:sp>
      <p:pic>
        <p:nvPicPr>
          <p:cNvPr id="116" name="Google Shape;116;p24"/>
          <p:cNvPicPr preferRelativeResize="0"/>
          <p:nvPr/>
        </p:nvPicPr>
        <p:blipFill>
          <a:blip r:embed="rId3">
            <a:alphaModFix/>
          </a:blip>
          <a:stretch>
            <a:fillRect/>
          </a:stretch>
        </p:blipFill>
        <p:spPr>
          <a:xfrm>
            <a:off x="152400" y="1004278"/>
            <a:ext cx="8839204" cy="371246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Workflow</a:t>
            </a:r>
            <a:r>
              <a:rPr lang="en-US"/>
              <a:t> </a:t>
            </a:r>
            <a:r>
              <a:rPr lang="en-US">
                <a:solidFill>
                  <a:srgbClr val="3F3F3F"/>
                </a:solidFill>
              </a:rPr>
              <a:t>which we used</a:t>
            </a:r>
            <a:endParaRPr>
              <a:solidFill>
                <a:srgbClr val="3F3F3F"/>
              </a:solidFill>
            </a:endParaRPr>
          </a:p>
        </p:txBody>
      </p:sp>
      <p:pic>
        <p:nvPicPr>
          <p:cNvPr id="122" name="Google Shape;122;p25"/>
          <p:cNvPicPr preferRelativeResize="0"/>
          <p:nvPr/>
        </p:nvPicPr>
        <p:blipFill rotWithShape="1">
          <a:blip r:embed="rId3">
            <a:alphaModFix/>
          </a:blip>
          <a:srcRect b="0" l="0" r="0" t="19061"/>
          <a:stretch/>
        </p:blipFill>
        <p:spPr>
          <a:xfrm>
            <a:off x="1496500" y="1631825"/>
            <a:ext cx="5943600" cy="2286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Abstract</a:t>
            </a:r>
            <a:endParaRPr>
              <a:solidFill>
                <a:srgbClr val="3F3F3F"/>
              </a:solidFill>
            </a:endParaRPr>
          </a:p>
        </p:txBody>
      </p:sp>
      <p:sp>
        <p:nvSpPr>
          <p:cNvPr id="128" name="Google Shape;128;p26"/>
          <p:cNvSpPr txBox="1"/>
          <p:nvPr/>
        </p:nvSpPr>
        <p:spPr>
          <a:xfrm>
            <a:off x="397601" y="1335550"/>
            <a:ext cx="3168600" cy="29877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SzPts val="1100"/>
              <a:buNone/>
            </a:pPr>
            <a:r>
              <a:rPr lang="en-US" sz="1100">
                <a:solidFill>
                  <a:srgbClr val="0E101A"/>
                </a:solidFill>
              </a:rPr>
              <a:t>The fact that kids are the destiny of the sector. So, workers need to ensure that they're born with no complications or disabilities. but unfortunately, some toddlers are born with one or greater complications and certainly one of those is fetus misery. This situation happens because of insufficient oxygen supply and lots of different factors in the mother's womb. </a:t>
            </a:r>
            <a:r>
              <a:rPr lang="en-US" sz="1100">
                <a:solidFill>
                  <a:srgbClr val="0E101A"/>
                </a:solidFill>
              </a:rPr>
              <a:t>This misery will result in a few disorders like neurological malfunctions and every so often it may also lead to demise. Cardiotocography (CTG) is an effective, efficient, and widely used technique to research the fetal heartbeat price (FHR) and uterine contraction of the mom, and so forth. </a:t>
            </a:r>
            <a:endParaRPr sz="1200">
              <a:solidFill>
                <a:srgbClr val="3F3F3F"/>
              </a:solidFill>
            </a:endParaRPr>
          </a:p>
        </p:txBody>
      </p:sp>
      <p:sp>
        <p:nvSpPr>
          <p:cNvPr id="129" name="Google Shape;129;p26"/>
          <p:cNvSpPr txBox="1"/>
          <p:nvPr/>
        </p:nvSpPr>
        <p:spPr>
          <a:xfrm>
            <a:off x="5762502" y="2585543"/>
            <a:ext cx="116063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PowerPoint  Presentation</a:t>
            </a:r>
            <a:endParaRPr b="1" sz="1200">
              <a:solidFill>
                <a:schemeClr val="lt1"/>
              </a:solidFill>
              <a:latin typeface="Arial"/>
              <a:ea typeface="Arial"/>
              <a:cs typeface="Arial"/>
              <a:sym typeface="Arial"/>
            </a:endParaRPr>
          </a:p>
        </p:txBody>
      </p:sp>
      <p:sp>
        <p:nvSpPr>
          <p:cNvPr id="130" name="Google Shape;130;p26"/>
          <p:cNvSpPr/>
          <p:nvPr/>
        </p:nvSpPr>
        <p:spPr>
          <a:xfrm>
            <a:off x="6167241" y="2066539"/>
            <a:ext cx="351152" cy="439376"/>
          </a:xfrm>
          <a:custGeom>
            <a:rect b="b" l="l" r="r" t="t"/>
            <a:pathLst>
              <a:path extrusionOk="0" h="3249943" w="2427821">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1" name="Google Shape;131;p26"/>
          <p:cNvPicPr preferRelativeResize="0"/>
          <p:nvPr/>
        </p:nvPicPr>
        <p:blipFill>
          <a:blip r:embed="rId3">
            <a:alphaModFix/>
          </a:blip>
          <a:stretch>
            <a:fillRect/>
          </a:stretch>
        </p:blipFill>
        <p:spPr>
          <a:xfrm>
            <a:off x="3716300" y="1592800"/>
            <a:ext cx="5270349" cy="24471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Describing</a:t>
            </a:r>
            <a:r>
              <a:rPr lang="en-US"/>
              <a:t> </a:t>
            </a:r>
            <a:r>
              <a:rPr lang="en-US">
                <a:solidFill>
                  <a:srgbClr val="3F3F3F"/>
                </a:solidFill>
              </a:rPr>
              <a:t>Data</a:t>
            </a:r>
            <a:endParaRPr>
              <a:solidFill>
                <a:srgbClr val="3F3F3F"/>
              </a:solidFill>
            </a:endParaRPr>
          </a:p>
        </p:txBody>
      </p:sp>
      <p:grpSp>
        <p:nvGrpSpPr>
          <p:cNvPr id="137" name="Google Shape;137;p27"/>
          <p:cNvGrpSpPr/>
          <p:nvPr/>
        </p:nvGrpSpPr>
        <p:grpSpPr>
          <a:xfrm>
            <a:off x="2204378" y="2171956"/>
            <a:ext cx="2361070" cy="678727"/>
            <a:chOff x="1003064" y="3362835"/>
            <a:chExt cx="2059800" cy="678727"/>
          </a:xfrm>
        </p:grpSpPr>
        <p:sp>
          <p:nvSpPr>
            <p:cNvPr id="138" name="Google Shape;138;p27"/>
            <p:cNvSpPr txBox="1"/>
            <p:nvPr/>
          </p:nvSpPr>
          <p:spPr>
            <a:xfrm>
              <a:off x="1003064" y="3579862"/>
              <a:ext cx="2059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rPr>
                <a:t>The data which we get form the sources of college of california </a:t>
              </a:r>
              <a:r>
                <a:rPr lang="en-US" sz="1200">
                  <a:solidFill>
                    <a:srgbClr val="3F3F3F"/>
                  </a:solidFill>
                  <a:latin typeface="Arial"/>
                  <a:ea typeface="Arial"/>
                  <a:cs typeface="Arial"/>
                  <a:sym typeface="Arial"/>
                </a:rPr>
                <a:t>     </a:t>
              </a:r>
              <a:endParaRPr sz="1200">
                <a:solidFill>
                  <a:srgbClr val="3F3F3F"/>
                </a:solidFill>
                <a:latin typeface="Arial"/>
                <a:ea typeface="Arial"/>
                <a:cs typeface="Arial"/>
                <a:sym typeface="Arial"/>
              </a:endParaRPr>
            </a:p>
          </p:txBody>
        </p:sp>
        <p:sp>
          <p:nvSpPr>
            <p:cNvPr id="139" name="Google Shape;139;p27"/>
            <p:cNvSpPr txBox="1"/>
            <p:nvPr/>
          </p:nvSpPr>
          <p:spPr>
            <a:xfrm>
              <a:off x="1003064" y="3362835"/>
              <a:ext cx="2059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rPr>
                <a:t>Old Data</a:t>
              </a:r>
              <a:endParaRPr b="1" sz="1200">
                <a:solidFill>
                  <a:srgbClr val="3F3F3F"/>
                </a:solidFill>
                <a:latin typeface="Arial"/>
                <a:ea typeface="Arial"/>
                <a:cs typeface="Arial"/>
                <a:sym typeface="Arial"/>
              </a:endParaRPr>
            </a:p>
          </p:txBody>
        </p:sp>
      </p:grpSp>
      <p:grpSp>
        <p:nvGrpSpPr>
          <p:cNvPr id="140" name="Google Shape;140;p27"/>
          <p:cNvGrpSpPr/>
          <p:nvPr/>
        </p:nvGrpSpPr>
        <p:grpSpPr>
          <a:xfrm>
            <a:off x="4641545" y="2171956"/>
            <a:ext cx="2361070" cy="1048027"/>
            <a:chOff x="670691" y="3362835"/>
            <a:chExt cx="2059800" cy="1048027"/>
          </a:xfrm>
        </p:grpSpPr>
        <p:sp>
          <p:nvSpPr>
            <p:cNvPr id="141" name="Google Shape;141;p27"/>
            <p:cNvSpPr txBox="1"/>
            <p:nvPr/>
          </p:nvSpPr>
          <p:spPr>
            <a:xfrm>
              <a:off x="670691" y="3579862"/>
              <a:ext cx="2059800" cy="8310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3F3F3F"/>
                  </a:solidFill>
                </a:rPr>
                <a:t>By using some preprocessing </a:t>
              </a:r>
              <a:r>
                <a:rPr lang="en-US" sz="1200">
                  <a:solidFill>
                    <a:srgbClr val="3F3F3F"/>
                  </a:solidFill>
                </a:rPr>
                <a:t>techniques</a:t>
              </a:r>
              <a:r>
                <a:rPr lang="en-US" sz="1200">
                  <a:solidFill>
                    <a:srgbClr val="3F3F3F"/>
                  </a:solidFill>
                </a:rPr>
                <a:t> and other analizes we will preprocess the data into the following </a:t>
              </a:r>
              <a:r>
                <a:rPr lang="en-US" sz="1200">
                  <a:solidFill>
                    <a:srgbClr val="3F3F3F"/>
                  </a:solidFill>
                </a:rPr>
                <a:t>format</a:t>
              </a:r>
              <a:r>
                <a:rPr lang="en-US" sz="1200">
                  <a:solidFill>
                    <a:srgbClr val="3F3F3F"/>
                  </a:solidFill>
                  <a:latin typeface="Arial"/>
                  <a:ea typeface="Arial"/>
                  <a:cs typeface="Arial"/>
                  <a:sym typeface="Arial"/>
                </a:rPr>
                <a:t>    </a:t>
              </a:r>
              <a:endParaRPr sz="1200">
                <a:solidFill>
                  <a:srgbClr val="3F3F3F"/>
                </a:solidFill>
                <a:latin typeface="Arial"/>
                <a:ea typeface="Arial"/>
                <a:cs typeface="Arial"/>
                <a:sym typeface="Arial"/>
              </a:endParaRPr>
            </a:p>
          </p:txBody>
        </p:sp>
        <p:sp>
          <p:nvSpPr>
            <p:cNvPr id="142" name="Google Shape;142;p27"/>
            <p:cNvSpPr txBox="1"/>
            <p:nvPr/>
          </p:nvSpPr>
          <p:spPr>
            <a:xfrm>
              <a:off x="670691" y="3362835"/>
              <a:ext cx="2059800" cy="27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200">
                  <a:solidFill>
                    <a:srgbClr val="3F3F3F"/>
                  </a:solidFill>
                </a:rPr>
                <a:t>New Data</a:t>
              </a:r>
              <a:endParaRPr b="1" sz="1200">
                <a:solidFill>
                  <a:srgbClr val="3F3F3F"/>
                </a:solidFill>
                <a:latin typeface="Arial"/>
                <a:ea typeface="Arial"/>
                <a:cs typeface="Arial"/>
                <a:sym typeface="Arial"/>
              </a:endParaRPr>
            </a:p>
          </p:txBody>
        </p:sp>
      </p:grpSp>
      <p:sp>
        <p:nvSpPr>
          <p:cNvPr id="143" name="Google Shape;143;p27"/>
          <p:cNvSpPr txBox="1"/>
          <p:nvPr/>
        </p:nvSpPr>
        <p:spPr>
          <a:xfrm>
            <a:off x="1232831" y="3615884"/>
            <a:ext cx="6680100" cy="6510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Clr>
                <a:schemeClr val="dk1"/>
              </a:buClr>
              <a:buSzPts val="1100"/>
              <a:buFont typeface="Arial"/>
              <a:buNone/>
            </a:pPr>
            <a:r>
              <a:rPr lang="en-US" sz="1100">
                <a:solidFill>
                  <a:srgbClr val="0E101A"/>
                </a:solidFill>
              </a:rPr>
              <a:t>CTG dataset which is to be had to each person inside the “</a:t>
            </a:r>
            <a:r>
              <a:rPr lang="en-US" sz="1100" u="sng">
                <a:solidFill>
                  <a:srgbClr val="1155CC"/>
                </a:solidFill>
                <a:hlinkClick r:id="rId3">
                  <a:extLst>
                    <a:ext uri="{A12FA001-AC4F-418D-AE19-62706E023703}">
                      <ahyp:hlinkClr val="tx"/>
                    </a:ext>
                  </a:extLst>
                </a:hlinkClick>
              </a:rPr>
              <a:t>The College of California Irvine</a:t>
            </a:r>
            <a:r>
              <a:rPr lang="en-US" sz="1100">
                <a:solidFill>
                  <a:srgbClr val="0E101A"/>
                </a:solidFill>
              </a:rPr>
              <a:t>” ML Repository. The dataset carries 21 Columns except for the goal class. using those functions of facts must classify the fame of the fetal nation.</a:t>
            </a:r>
            <a:endParaRPr/>
          </a:p>
        </p:txBody>
      </p:sp>
      <p:grpSp>
        <p:nvGrpSpPr>
          <p:cNvPr id="144" name="Google Shape;144;p27"/>
          <p:cNvGrpSpPr/>
          <p:nvPr/>
        </p:nvGrpSpPr>
        <p:grpSpPr>
          <a:xfrm>
            <a:off x="-15505" y="4319285"/>
            <a:ext cx="9159682" cy="571727"/>
            <a:chOff x="-15505" y="4319285"/>
            <a:chExt cx="9159682" cy="571727"/>
          </a:xfrm>
        </p:grpSpPr>
        <p:grpSp>
          <p:nvGrpSpPr>
            <p:cNvPr id="145" name="Google Shape;145;p27"/>
            <p:cNvGrpSpPr/>
            <p:nvPr/>
          </p:nvGrpSpPr>
          <p:grpSpPr>
            <a:xfrm>
              <a:off x="613048" y="4319285"/>
              <a:ext cx="974361" cy="571351"/>
              <a:chOff x="613048" y="4319285"/>
              <a:chExt cx="974361" cy="571351"/>
            </a:xfrm>
          </p:grpSpPr>
          <p:grpSp>
            <p:nvGrpSpPr>
              <p:cNvPr id="146" name="Google Shape;146;p27"/>
              <p:cNvGrpSpPr/>
              <p:nvPr/>
            </p:nvGrpSpPr>
            <p:grpSpPr>
              <a:xfrm>
                <a:off x="706540" y="4319285"/>
                <a:ext cx="779303" cy="554905"/>
                <a:chOff x="2591401" y="2396191"/>
                <a:chExt cx="1497408" cy="1152000"/>
              </a:xfrm>
            </p:grpSpPr>
            <p:sp>
              <p:nvSpPr>
                <p:cNvPr id="147" name="Google Shape;147;p27"/>
                <p:cNvSpPr/>
                <p:nvPr/>
              </p:nvSpPr>
              <p:spPr>
                <a:xfrm>
                  <a:off x="2938788" y="2486895"/>
                  <a:ext cx="107860" cy="9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27"/>
                <p:cNvSpPr/>
                <p:nvPr/>
              </p:nvSpPr>
              <p:spPr>
                <a:xfrm>
                  <a:off x="3286174" y="2396191"/>
                  <a:ext cx="107860" cy="115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27"/>
                <p:cNvSpPr/>
                <p:nvPr/>
              </p:nvSpPr>
              <p:spPr>
                <a:xfrm>
                  <a:off x="3633563" y="2484497"/>
                  <a:ext cx="107860" cy="1044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27"/>
                <p:cNvSpPr/>
                <p:nvPr/>
              </p:nvSpPr>
              <p:spPr>
                <a:xfrm>
                  <a:off x="3980949" y="2728362"/>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27"/>
                <p:cNvSpPr/>
                <p:nvPr/>
              </p:nvSpPr>
              <p:spPr>
                <a:xfrm>
                  <a:off x="2591401" y="2751549"/>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52" name="Google Shape;152;p27"/>
              <p:cNvSpPr/>
              <p:nvPr/>
            </p:nvSpPr>
            <p:spPr>
              <a:xfrm>
                <a:off x="613048" y="4319285"/>
                <a:ext cx="974361" cy="571351"/>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3" name="Google Shape;153;p27"/>
            <p:cNvGrpSpPr/>
            <p:nvPr/>
          </p:nvGrpSpPr>
          <p:grpSpPr>
            <a:xfrm>
              <a:off x="1587009" y="4376868"/>
              <a:ext cx="974361" cy="456192"/>
              <a:chOff x="1587009" y="4376868"/>
              <a:chExt cx="974361" cy="456192"/>
            </a:xfrm>
          </p:grpSpPr>
          <p:grpSp>
            <p:nvGrpSpPr>
              <p:cNvPr id="154" name="Google Shape;154;p27"/>
              <p:cNvGrpSpPr/>
              <p:nvPr/>
            </p:nvGrpSpPr>
            <p:grpSpPr>
              <a:xfrm>
                <a:off x="1705071" y="4376868"/>
                <a:ext cx="779303" cy="449655"/>
                <a:chOff x="4510050" y="2532515"/>
                <a:chExt cx="1497408" cy="864000"/>
              </a:xfrm>
            </p:grpSpPr>
            <p:sp>
              <p:nvSpPr>
                <p:cNvPr id="155" name="Google Shape;155;p27"/>
                <p:cNvSpPr/>
                <p:nvPr/>
              </p:nvSpPr>
              <p:spPr>
                <a:xfrm>
                  <a:off x="4857437" y="2618868"/>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27"/>
                <p:cNvSpPr/>
                <p:nvPr/>
              </p:nvSpPr>
              <p:spPr>
                <a:xfrm>
                  <a:off x="5204823" y="2532515"/>
                  <a:ext cx="107860" cy="86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 name="Google Shape;157;p27"/>
                <p:cNvSpPr/>
                <p:nvPr/>
              </p:nvSpPr>
              <p:spPr>
                <a:xfrm>
                  <a:off x="5552212" y="2632683"/>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 name="Google Shape;158;p27"/>
                <p:cNvSpPr/>
                <p:nvPr/>
              </p:nvSpPr>
              <p:spPr>
                <a:xfrm>
                  <a:off x="5899598" y="2820721"/>
                  <a:ext cx="10786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27"/>
                <p:cNvSpPr/>
                <p:nvPr/>
              </p:nvSpPr>
              <p:spPr>
                <a:xfrm>
                  <a:off x="4510050" y="2785392"/>
                  <a:ext cx="107860" cy="4267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60" name="Google Shape;160;p27"/>
              <p:cNvSpPr/>
              <p:nvPr/>
            </p:nvSpPr>
            <p:spPr>
              <a:xfrm>
                <a:off x="1587009" y="4388566"/>
                <a:ext cx="974361" cy="444494"/>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1" name="Google Shape;161;p27"/>
            <p:cNvGrpSpPr/>
            <p:nvPr/>
          </p:nvGrpSpPr>
          <p:grpSpPr>
            <a:xfrm>
              <a:off x="2584302" y="4319285"/>
              <a:ext cx="974361" cy="571351"/>
              <a:chOff x="2584302" y="4319285"/>
              <a:chExt cx="974361" cy="571351"/>
            </a:xfrm>
          </p:grpSpPr>
          <p:grpSp>
            <p:nvGrpSpPr>
              <p:cNvPr id="162" name="Google Shape;162;p27"/>
              <p:cNvGrpSpPr/>
              <p:nvPr/>
            </p:nvGrpSpPr>
            <p:grpSpPr>
              <a:xfrm>
                <a:off x="2677794" y="4319285"/>
                <a:ext cx="779303" cy="554905"/>
                <a:chOff x="2591401" y="2396191"/>
                <a:chExt cx="1497408" cy="1152000"/>
              </a:xfrm>
            </p:grpSpPr>
            <p:sp>
              <p:nvSpPr>
                <p:cNvPr id="163" name="Google Shape;163;p27"/>
                <p:cNvSpPr/>
                <p:nvPr/>
              </p:nvSpPr>
              <p:spPr>
                <a:xfrm>
                  <a:off x="2938788" y="2486895"/>
                  <a:ext cx="107860" cy="9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 name="Google Shape;164;p27"/>
                <p:cNvSpPr/>
                <p:nvPr/>
              </p:nvSpPr>
              <p:spPr>
                <a:xfrm>
                  <a:off x="3286174" y="2396191"/>
                  <a:ext cx="107860" cy="115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 name="Google Shape;165;p27"/>
                <p:cNvSpPr/>
                <p:nvPr/>
              </p:nvSpPr>
              <p:spPr>
                <a:xfrm>
                  <a:off x="3633563" y="2484497"/>
                  <a:ext cx="107860" cy="1044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 name="Google Shape;166;p27"/>
                <p:cNvSpPr/>
                <p:nvPr/>
              </p:nvSpPr>
              <p:spPr>
                <a:xfrm>
                  <a:off x="3980949" y="2728362"/>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27"/>
                <p:cNvSpPr/>
                <p:nvPr/>
              </p:nvSpPr>
              <p:spPr>
                <a:xfrm>
                  <a:off x="2591401" y="2751549"/>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68" name="Google Shape;168;p27"/>
              <p:cNvSpPr/>
              <p:nvPr/>
            </p:nvSpPr>
            <p:spPr>
              <a:xfrm>
                <a:off x="2584302" y="4319285"/>
                <a:ext cx="974361" cy="571351"/>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9" name="Google Shape;169;p27"/>
            <p:cNvGrpSpPr/>
            <p:nvPr/>
          </p:nvGrpSpPr>
          <p:grpSpPr>
            <a:xfrm>
              <a:off x="3558263" y="4376868"/>
              <a:ext cx="974361" cy="456192"/>
              <a:chOff x="3558263" y="4376868"/>
              <a:chExt cx="974361" cy="456192"/>
            </a:xfrm>
          </p:grpSpPr>
          <p:grpSp>
            <p:nvGrpSpPr>
              <p:cNvPr id="170" name="Google Shape;170;p27"/>
              <p:cNvGrpSpPr/>
              <p:nvPr/>
            </p:nvGrpSpPr>
            <p:grpSpPr>
              <a:xfrm>
                <a:off x="3676325" y="4376868"/>
                <a:ext cx="779303" cy="449655"/>
                <a:chOff x="4510050" y="2532515"/>
                <a:chExt cx="1497408" cy="864000"/>
              </a:xfrm>
            </p:grpSpPr>
            <p:sp>
              <p:nvSpPr>
                <p:cNvPr id="171" name="Google Shape;171;p27"/>
                <p:cNvSpPr/>
                <p:nvPr/>
              </p:nvSpPr>
              <p:spPr>
                <a:xfrm>
                  <a:off x="4857437" y="2618868"/>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p27"/>
                <p:cNvSpPr/>
                <p:nvPr/>
              </p:nvSpPr>
              <p:spPr>
                <a:xfrm>
                  <a:off x="5204823" y="2532515"/>
                  <a:ext cx="107860" cy="86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27"/>
                <p:cNvSpPr/>
                <p:nvPr/>
              </p:nvSpPr>
              <p:spPr>
                <a:xfrm>
                  <a:off x="5552212" y="2632683"/>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27"/>
                <p:cNvSpPr/>
                <p:nvPr/>
              </p:nvSpPr>
              <p:spPr>
                <a:xfrm>
                  <a:off x="5899598" y="2820721"/>
                  <a:ext cx="10786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 name="Google Shape;175;p27"/>
                <p:cNvSpPr/>
                <p:nvPr/>
              </p:nvSpPr>
              <p:spPr>
                <a:xfrm>
                  <a:off x="4510050" y="2785392"/>
                  <a:ext cx="107860" cy="4267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6" name="Google Shape;176;p27"/>
              <p:cNvSpPr/>
              <p:nvPr/>
            </p:nvSpPr>
            <p:spPr>
              <a:xfrm>
                <a:off x="3558263" y="4388566"/>
                <a:ext cx="974361" cy="444494"/>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77" name="Google Shape;177;p27"/>
            <p:cNvGrpSpPr/>
            <p:nvPr/>
          </p:nvGrpSpPr>
          <p:grpSpPr>
            <a:xfrm>
              <a:off x="4555556" y="4319285"/>
              <a:ext cx="974361" cy="571351"/>
              <a:chOff x="4555556" y="4319285"/>
              <a:chExt cx="974361" cy="571351"/>
            </a:xfrm>
          </p:grpSpPr>
          <p:grpSp>
            <p:nvGrpSpPr>
              <p:cNvPr id="178" name="Google Shape;178;p27"/>
              <p:cNvGrpSpPr/>
              <p:nvPr/>
            </p:nvGrpSpPr>
            <p:grpSpPr>
              <a:xfrm>
                <a:off x="4649048" y="4319285"/>
                <a:ext cx="779303" cy="554905"/>
                <a:chOff x="2591401" y="2396191"/>
                <a:chExt cx="1497408" cy="1152000"/>
              </a:xfrm>
            </p:grpSpPr>
            <p:sp>
              <p:nvSpPr>
                <p:cNvPr id="179" name="Google Shape;179;p27"/>
                <p:cNvSpPr/>
                <p:nvPr/>
              </p:nvSpPr>
              <p:spPr>
                <a:xfrm>
                  <a:off x="2938788" y="2486895"/>
                  <a:ext cx="107860" cy="9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 name="Google Shape;180;p27"/>
                <p:cNvSpPr/>
                <p:nvPr/>
              </p:nvSpPr>
              <p:spPr>
                <a:xfrm>
                  <a:off x="3286174" y="2396191"/>
                  <a:ext cx="107860" cy="115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27"/>
                <p:cNvSpPr/>
                <p:nvPr/>
              </p:nvSpPr>
              <p:spPr>
                <a:xfrm>
                  <a:off x="3633563" y="2484497"/>
                  <a:ext cx="107860" cy="1044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 name="Google Shape;182;p27"/>
                <p:cNvSpPr/>
                <p:nvPr/>
              </p:nvSpPr>
              <p:spPr>
                <a:xfrm>
                  <a:off x="3980949" y="2728362"/>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27"/>
                <p:cNvSpPr/>
                <p:nvPr/>
              </p:nvSpPr>
              <p:spPr>
                <a:xfrm>
                  <a:off x="2591401" y="2751549"/>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4" name="Google Shape;184;p27"/>
              <p:cNvSpPr/>
              <p:nvPr/>
            </p:nvSpPr>
            <p:spPr>
              <a:xfrm>
                <a:off x="4555556" y="4319285"/>
                <a:ext cx="974361" cy="571351"/>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85" name="Google Shape;185;p27"/>
            <p:cNvGrpSpPr/>
            <p:nvPr/>
          </p:nvGrpSpPr>
          <p:grpSpPr>
            <a:xfrm>
              <a:off x="5529517" y="4376868"/>
              <a:ext cx="974361" cy="456192"/>
              <a:chOff x="5529517" y="4376868"/>
              <a:chExt cx="974361" cy="456192"/>
            </a:xfrm>
          </p:grpSpPr>
          <p:grpSp>
            <p:nvGrpSpPr>
              <p:cNvPr id="186" name="Google Shape;186;p27"/>
              <p:cNvGrpSpPr/>
              <p:nvPr/>
            </p:nvGrpSpPr>
            <p:grpSpPr>
              <a:xfrm>
                <a:off x="5647579" y="4376868"/>
                <a:ext cx="779303" cy="449655"/>
                <a:chOff x="4510050" y="2532515"/>
                <a:chExt cx="1497408" cy="864000"/>
              </a:xfrm>
            </p:grpSpPr>
            <p:sp>
              <p:nvSpPr>
                <p:cNvPr id="187" name="Google Shape;187;p27"/>
                <p:cNvSpPr/>
                <p:nvPr/>
              </p:nvSpPr>
              <p:spPr>
                <a:xfrm>
                  <a:off x="4857437" y="2618868"/>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27"/>
                <p:cNvSpPr/>
                <p:nvPr/>
              </p:nvSpPr>
              <p:spPr>
                <a:xfrm>
                  <a:off x="5204823" y="2532515"/>
                  <a:ext cx="107860" cy="86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27"/>
                <p:cNvSpPr/>
                <p:nvPr/>
              </p:nvSpPr>
              <p:spPr>
                <a:xfrm>
                  <a:off x="5552212" y="2632683"/>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27"/>
                <p:cNvSpPr/>
                <p:nvPr/>
              </p:nvSpPr>
              <p:spPr>
                <a:xfrm>
                  <a:off x="5899598" y="2820721"/>
                  <a:ext cx="10786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27"/>
                <p:cNvSpPr/>
                <p:nvPr/>
              </p:nvSpPr>
              <p:spPr>
                <a:xfrm>
                  <a:off x="4510050" y="2785392"/>
                  <a:ext cx="107860" cy="4267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2" name="Google Shape;192;p27"/>
              <p:cNvSpPr/>
              <p:nvPr/>
            </p:nvSpPr>
            <p:spPr>
              <a:xfrm>
                <a:off x="5529517" y="4388566"/>
                <a:ext cx="974361" cy="444494"/>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93" name="Google Shape;193;p27"/>
            <p:cNvGrpSpPr/>
            <p:nvPr/>
          </p:nvGrpSpPr>
          <p:grpSpPr>
            <a:xfrm>
              <a:off x="6526810" y="4319285"/>
              <a:ext cx="974361" cy="571351"/>
              <a:chOff x="6526810" y="4319285"/>
              <a:chExt cx="974361" cy="571351"/>
            </a:xfrm>
          </p:grpSpPr>
          <p:grpSp>
            <p:nvGrpSpPr>
              <p:cNvPr id="194" name="Google Shape;194;p27"/>
              <p:cNvGrpSpPr/>
              <p:nvPr/>
            </p:nvGrpSpPr>
            <p:grpSpPr>
              <a:xfrm>
                <a:off x="6620302" y="4319285"/>
                <a:ext cx="779303" cy="554905"/>
                <a:chOff x="2591401" y="2396191"/>
                <a:chExt cx="1497408" cy="1152000"/>
              </a:xfrm>
            </p:grpSpPr>
            <p:sp>
              <p:nvSpPr>
                <p:cNvPr id="195" name="Google Shape;195;p27"/>
                <p:cNvSpPr/>
                <p:nvPr/>
              </p:nvSpPr>
              <p:spPr>
                <a:xfrm>
                  <a:off x="2938788" y="2486895"/>
                  <a:ext cx="107860" cy="9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6" name="Google Shape;196;p27"/>
                <p:cNvSpPr/>
                <p:nvPr/>
              </p:nvSpPr>
              <p:spPr>
                <a:xfrm>
                  <a:off x="3286174" y="2396191"/>
                  <a:ext cx="107860" cy="115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 name="Google Shape;197;p27"/>
                <p:cNvSpPr/>
                <p:nvPr/>
              </p:nvSpPr>
              <p:spPr>
                <a:xfrm>
                  <a:off x="3633563" y="2484497"/>
                  <a:ext cx="107860" cy="1044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27"/>
                <p:cNvSpPr/>
                <p:nvPr/>
              </p:nvSpPr>
              <p:spPr>
                <a:xfrm>
                  <a:off x="3980949" y="2728362"/>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27"/>
                <p:cNvSpPr/>
                <p:nvPr/>
              </p:nvSpPr>
              <p:spPr>
                <a:xfrm>
                  <a:off x="2591401" y="2751549"/>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00" name="Google Shape;200;p27"/>
              <p:cNvSpPr/>
              <p:nvPr/>
            </p:nvSpPr>
            <p:spPr>
              <a:xfrm>
                <a:off x="6526810" y="4319285"/>
                <a:ext cx="974361" cy="571351"/>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01" name="Google Shape;201;p27"/>
            <p:cNvGrpSpPr/>
            <p:nvPr/>
          </p:nvGrpSpPr>
          <p:grpSpPr>
            <a:xfrm>
              <a:off x="7500771" y="4376864"/>
              <a:ext cx="974361" cy="456192"/>
              <a:chOff x="7500771" y="4376864"/>
              <a:chExt cx="974361" cy="456192"/>
            </a:xfrm>
          </p:grpSpPr>
          <p:grpSp>
            <p:nvGrpSpPr>
              <p:cNvPr id="202" name="Google Shape;202;p27"/>
              <p:cNvGrpSpPr/>
              <p:nvPr/>
            </p:nvGrpSpPr>
            <p:grpSpPr>
              <a:xfrm>
                <a:off x="7618833" y="4376864"/>
                <a:ext cx="778951" cy="449655"/>
                <a:chOff x="4510050" y="2532515"/>
                <a:chExt cx="1496732" cy="864000"/>
              </a:xfrm>
            </p:grpSpPr>
            <p:sp>
              <p:nvSpPr>
                <p:cNvPr id="203" name="Google Shape;203;p27"/>
                <p:cNvSpPr/>
                <p:nvPr/>
              </p:nvSpPr>
              <p:spPr>
                <a:xfrm>
                  <a:off x="4857437" y="2618868"/>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27"/>
                <p:cNvSpPr/>
                <p:nvPr/>
              </p:nvSpPr>
              <p:spPr>
                <a:xfrm>
                  <a:off x="5204148" y="2532515"/>
                  <a:ext cx="107860" cy="86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27"/>
                <p:cNvSpPr/>
                <p:nvPr/>
              </p:nvSpPr>
              <p:spPr>
                <a:xfrm>
                  <a:off x="5551535" y="2632683"/>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27"/>
                <p:cNvSpPr/>
                <p:nvPr/>
              </p:nvSpPr>
              <p:spPr>
                <a:xfrm>
                  <a:off x="5898922" y="2820720"/>
                  <a:ext cx="10786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27"/>
                <p:cNvSpPr/>
                <p:nvPr/>
              </p:nvSpPr>
              <p:spPr>
                <a:xfrm>
                  <a:off x="4510050" y="2785392"/>
                  <a:ext cx="107860" cy="4267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08" name="Google Shape;208;p27"/>
              <p:cNvSpPr/>
              <p:nvPr/>
            </p:nvSpPr>
            <p:spPr>
              <a:xfrm>
                <a:off x="7500771" y="4388562"/>
                <a:ext cx="974361" cy="444494"/>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09" name="Google Shape;209;p27"/>
            <p:cNvGrpSpPr/>
            <p:nvPr/>
          </p:nvGrpSpPr>
          <p:grpSpPr>
            <a:xfrm>
              <a:off x="-15505" y="4376867"/>
              <a:ext cx="619725" cy="456188"/>
              <a:chOff x="-15505" y="4376867"/>
              <a:chExt cx="619725" cy="456188"/>
            </a:xfrm>
          </p:grpSpPr>
          <p:grpSp>
            <p:nvGrpSpPr>
              <p:cNvPr id="210" name="Google Shape;210;p27"/>
              <p:cNvGrpSpPr/>
              <p:nvPr/>
            </p:nvGrpSpPr>
            <p:grpSpPr>
              <a:xfrm>
                <a:off x="109506" y="4376867"/>
                <a:ext cx="417709" cy="449655"/>
                <a:chOff x="5204842" y="2532519"/>
                <a:chExt cx="802618" cy="864001"/>
              </a:xfrm>
            </p:grpSpPr>
            <p:sp>
              <p:nvSpPr>
                <p:cNvPr id="211" name="Google Shape;211;p27"/>
                <p:cNvSpPr/>
                <p:nvPr/>
              </p:nvSpPr>
              <p:spPr>
                <a:xfrm>
                  <a:off x="5204842" y="2532519"/>
                  <a:ext cx="107860" cy="864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2" name="Google Shape;212;p27"/>
                <p:cNvSpPr/>
                <p:nvPr/>
              </p:nvSpPr>
              <p:spPr>
                <a:xfrm>
                  <a:off x="5552226" y="2632687"/>
                  <a:ext cx="107860" cy="72000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 name="Google Shape;213;p27"/>
                <p:cNvSpPr/>
                <p:nvPr/>
              </p:nvSpPr>
              <p:spPr>
                <a:xfrm>
                  <a:off x="5899600" y="2820721"/>
                  <a:ext cx="10786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14" name="Google Shape;214;p27"/>
              <p:cNvSpPr/>
              <p:nvPr/>
            </p:nvSpPr>
            <p:spPr>
              <a:xfrm>
                <a:off x="-15505" y="4388561"/>
                <a:ext cx="619725" cy="444494"/>
              </a:xfrm>
              <a:custGeom>
                <a:rect b="b" l="l" r="r" t="t"/>
                <a:pathLst>
                  <a:path extrusionOk="0" h="444494" w="619725">
                    <a:moveTo>
                      <a:pt x="132545" y="0"/>
                    </a:moveTo>
                    <a:cubicBezTo>
                      <a:pt x="359381" y="9239"/>
                      <a:pt x="494923" y="129128"/>
                      <a:pt x="619725" y="227602"/>
                    </a:cubicBezTo>
                    <a:cubicBezTo>
                      <a:pt x="505664" y="347491"/>
                      <a:pt x="321789" y="438825"/>
                      <a:pt x="137915" y="444494"/>
                    </a:cubicBezTo>
                    <a:cubicBezTo>
                      <a:pt x="96393" y="443957"/>
                      <a:pt x="48904" y="436887"/>
                      <a:pt x="0" y="424506"/>
                    </a:cubicBezTo>
                    <a:lnTo>
                      <a:pt x="0" y="20474"/>
                    </a:lnTo>
                    <a:cubicBezTo>
                      <a:pt x="42050" y="9034"/>
                      <a:pt x="86346" y="2079"/>
                      <a:pt x="132545" y="0"/>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15" name="Google Shape;215;p27"/>
            <p:cNvGrpSpPr/>
            <p:nvPr/>
          </p:nvGrpSpPr>
          <p:grpSpPr>
            <a:xfrm>
              <a:off x="8530950" y="4319289"/>
              <a:ext cx="613227" cy="571723"/>
              <a:chOff x="8530950" y="4319289"/>
              <a:chExt cx="613227" cy="571723"/>
            </a:xfrm>
          </p:grpSpPr>
          <p:grpSp>
            <p:nvGrpSpPr>
              <p:cNvPr id="216" name="Google Shape;216;p27"/>
              <p:cNvGrpSpPr/>
              <p:nvPr/>
            </p:nvGrpSpPr>
            <p:grpSpPr>
              <a:xfrm>
                <a:off x="8624443" y="4319289"/>
                <a:ext cx="417718" cy="554905"/>
                <a:chOff x="2591401" y="2396191"/>
                <a:chExt cx="802633" cy="1152000"/>
              </a:xfrm>
            </p:grpSpPr>
            <p:sp>
              <p:nvSpPr>
                <p:cNvPr id="217" name="Google Shape;217;p27"/>
                <p:cNvSpPr/>
                <p:nvPr/>
              </p:nvSpPr>
              <p:spPr>
                <a:xfrm>
                  <a:off x="2938788" y="2486895"/>
                  <a:ext cx="107860" cy="9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 name="Google Shape;218;p27"/>
                <p:cNvSpPr/>
                <p:nvPr/>
              </p:nvSpPr>
              <p:spPr>
                <a:xfrm>
                  <a:off x="3286174" y="2396191"/>
                  <a:ext cx="107860" cy="115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27"/>
                <p:cNvSpPr/>
                <p:nvPr/>
              </p:nvSpPr>
              <p:spPr>
                <a:xfrm>
                  <a:off x="2591401" y="2751549"/>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20" name="Google Shape;220;p27"/>
              <p:cNvSpPr/>
              <p:nvPr/>
            </p:nvSpPr>
            <p:spPr>
              <a:xfrm>
                <a:off x="8530950" y="4319289"/>
                <a:ext cx="613227" cy="571723"/>
              </a:xfrm>
              <a:custGeom>
                <a:rect b="b" l="l" r="r" t="t"/>
                <a:pathLst>
                  <a:path extrusionOk="0" h="1186912" w="1087660">
                    <a:moveTo>
                      <a:pt x="0" y="607359"/>
                    </a:moveTo>
                    <a:cubicBezTo>
                      <a:pt x="202307" y="306481"/>
                      <a:pt x="499864" y="24653"/>
                      <a:pt x="864096" y="0"/>
                    </a:cubicBezTo>
                    <a:cubicBezTo>
                      <a:pt x="1003085" y="814"/>
                      <a:pt x="1016346" y="21063"/>
                      <a:pt x="1087343" y="48681"/>
                    </a:cubicBezTo>
                    <a:cubicBezTo>
                      <a:pt x="1082312" y="481666"/>
                      <a:pt x="1089173" y="925270"/>
                      <a:pt x="1087341" y="1144507"/>
                    </a:cubicBezTo>
                    <a:cubicBezTo>
                      <a:pt x="1046279" y="1166821"/>
                      <a:pt x="1033728" y="1191625"/>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pic>
        <p:nvPicPr>
          <p:cNvPr id="221" name="Google Shape;221;p27"/>
          <p:cNvPicPr preferRelativeResize="0"/>
          <p:nvPr/>
        </p:nvPicPr>
        <p:blipFill>
          <a:blip r:embed="rId4">
            <a:alphaModFix/>
          </a:blip>
          <a:stretch>
            <a:fillRect/>
          </a:stretch>
        </p:blipFill>
        <p:spPr>
          <a:xfrm>
            <a:off x="54233" y="1865836"/>
            <a:ext cx="2150190" cy="1287162"/>
          </a:xfrm>
          <a:prstGeom prst="rect">
            <a:avLst/>
          </a:prstGeom>
          <a:noFill/>
          <a:ln>
            <a:noFill/>
          </a:ln>
        </p:spPr>
      </p:pic>
      <p:pic>
        <p:nvPicPr>
          <p:cNvPr id="222" name="Google Shape;222;p27"/>
          <p:cNvPicPr preferRelativeResize="0"/>
          <p:nvPr/>
        </p:nvPicPr>
        <p:blipFill>
          <a:blip r:embed="rId5">
            <a:alphaModFix/>
          </a:blip>
          <a:stretch>
            <a:fillRect/>
          </a:stretch>
        </p:blipFill>
        <p:spPr>
          <a:xfrm>
            <a:off x="7078725" y="2020624"/>
            <a:ext cx="1983677" cy="1102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Project</a:t>
            </a:r>
            <a:r>
              <a:rPr lang="en-US">
                <a:solidFill>
                  <a:schemeClr val="accent1"/>
                </a:solidFill>
              </a:rPr>
              <a:t> </a:t>
            </a:r>
            <a:r>
              <a:rPr lang="en-US">
                <a:solidFill>
                  <a:srgbClr val="3F3F3F"/>
                </a:solidFill>
              </a:rPr>
              <a:t>Design</a:t>
            </a:r>
            <a:endParaRPr>
              <a:solidFill>
                <a:srgbClr val="3F3F3F"/>
              </a:solidFill>
            </a:endParaRPr>
          </a:p>
        </p:txBody>
      </p:sp>
      <p:sp>
        <p:nvSpPr>
          <p:cNvPr id="229" name="Google Shape;229;p28"/>
          <p:cNvSpPr txBox="1"/>
          <p:nvPr/>
        </p:nvSpPr>
        <p:spPr>
          <a:xfrm>
            <a:off x="980159" y="3338487"/>
            <a:ext cx="7662900" cy="6510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Clr>
                <a:schemeClr val="dk1"/>
              </a:buClr>
              <a:buSzPts val="1100"/>
              <a:buFont typeface="Arial"/>
              <a:buNone/>
            </a:pPr>
            <a:r>
              <a:rPr lang="en-US" sz="1100">
                <a:solidFill>
                  <a:srgbClr val="0E101A"/>
                </a:solidFill>
              </a:rPr>
              <a:t>Project Design is the first phase of the project. A Project Design is a strategic combination of features and processes to achieve a goal. Project Design helps a group or team to achieve a goal in the step-by-step process. The below diagram represents the design of the project</a:t>
            </a:r>
            <a:endParaRPr sz="1200">
              <a:solidFill>
                <a:srgbClr val="3F3F3F"/>
              </a:solidFill>
              <a:latin typeface="Arial"/>
              <a:ea typeface="Arial"/>
              <a:cs typeface="Arial"/>
              <a:sym typeface="Arial"/>
            </a:endParaRPr>
          </a:p>
        </p:txBody>
      </p:sp>
      <p:pic>
        <p:nvPicPr>
          <p:cNvPr id="230" name="Google Shape;230;p28"/>
          <p:cNvPicPr preferRelativeResize="0"/>
          <p:nvPr/>
        </p:nvPicPr>
        <p:blipFill>
          <a:blip r:embed="rId3">
            <a:alphaModFix/>
          </a:blip>
          <a:stretch>
            <a:fillRect/>
          </a:stretch>
        </p:blipFill>
        <p:spPr>
          <a:xfrm>
            <a:off x="1168975" y="1320050"/>
            <a:ext cx="6563049" cy="1341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Data</a:t>
            </a:r>
            <a:r>
              <a:rPr lang="en-US"/>
              <a:t> </a:t>
            </a:r>
            <a:r>
              <a:rPr lang="en-US">
                <a:solidFill>
                  <a:srgbClr val="3F3F3F"/>
                </a:solidFill>
              </a:rPr>
              <a:t>Pre-Processing</a:t>
            </a:r>
            <a:endParaRPr>
              <a:solidFill>
                <a:srgbClr val="3F3F3F"/>
              </a:solidFill>
            </a:endParaRPr>
          </a:p>
        </p:txBody>
      </p:sp>
      <p:pic>
        <p:nvPicPr>
          <p:cNvPr id="237" name="Google Shape;237;p29"/>
          <p:cNvPicPr preferRelativeResize="0"/>
          <p:nvPr/>
        </p:nvPicPr>
        <p:blipFill>
          <a:blip r:embed="rId3">
            <a:alphaModFix/>
          </a:blip>
          <a:stretch>
            <a:fillRect/>
          </a:stretch>
        </p:blipFill>
        <p:spPr>
          <a:xfrm>
            <a:off x="1228707" y="988500"/>
            <a:ext cx="6126868" cy="2091075"/>
          </a:xfrm>
          <a:prstGeom prst="rect">
            <a:avLst/>
          </a:prstGeom>
          <a:noFill/>
          <a:ln>
            <a:noFill/>
          </a:ln>
        </p:spPr>
      </p:pic>
      <p:sp>
        <p:nvSpPr>
          <p:cNvPr id="238" name="Google Shape;238;p29"/>
          <p:cNvSpPr txBox="1"/>
          <p:nvPr/>
        </p:nvSpPr>
        <p:spPr>
          <a:xfrm>
            <a:off x="332700" y="3079575"/>
            <a:ext cx="8506500" cy="13275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lang="en-US" sz="1100">
                <a:solidFill>
                  <a:srgbClr val="0E101A"/>
                </a:solidFill>
              </a:rPr>
              <a:t>Pre-Processing means preparing statistics efficiently which enables us to get accurate results. The crucial step in preprocessing is dealing with missing values, disposing of unwanted features, and transforming the statistics within the dataset.</a:t>
            </a:r>
            <a:endParaRPr sz="1100">
              <a:solidFill>
                <a:srgbClr val="0E101A"/>
              </a:solidFill>
            </a:endParaRPr>
          </a:p>
          <a:p>
            <a:pPr indent="457200" lvl="0" marL="0" rtl="0" algn="just">
              <a:lnSpc>
                <a:spcPct val="115000"/>
              </a:lnSpc>
              <a:spcBef>
                <a:spcPts val="0"/>
              </a:spcBef>
              <a:spcAft>
                <a:spcPts val="0"/>
              </a:spcAft>
              <a:buNone/>
            </a:pPr>
            <a:r>
              <a:t/>
            </a:r>
            <a:endParaRPr sz="1100">
              <a:solidFill>
                <a:srgbClr val="0E101A"/>
              </a:solidFill>
            </a:endParaRPr>
          </a:p>
          <a:p>
            <a:pPr indent="457200" lvl="0" marL="0" rtl="0" algn="just">
              <a:lnSpc>
                <a:spcPct val="115000"/>
              </a:lnSpc>
              <a:spcBef>
                <a:spcPts val="0"/>
              </a:spcBef>
              <a:spcAft>
                <a:spcPts val="0"/>
              </a:spcAft>
              <a:buNone/>
            </a:pPr>
            <a:r>
              <a:rPr b="1" lang="en-US" sz="1100">
                <a:solidFill>
                  <a:srgbClr val="0E101A"/>
                </a:solidFill>
              </a:rPr>
              <a:t>Feature Scaling: </a:t>
            </a:r>
            <a:endParaRPr b="1" sz="1100">
              <a:solidFill>
                <a:srgbClr val="0E101A"/>
              </a:solidFill>
            </a:endParaRPr>
          </a:p>
          <a:p>
            <a:pPr indent="457200" lvl="0" marL="457200" rtl="0" algn="just">
              <a:lnSpc>
                <a:spcPct val="115000"/>
              </a:lnSpc>
              <a:spcBef>
                <a:spcPts val="0"/>
              </a:spcBef>
              <a:spcAft>
                <a:spcPts val="0"/>
              </a:spcAft>
              <a:buClr>
                <a:schemeClr val="dk1"/>
              </a:buClr>
              <a:buSzPts val="1100"/>
              <a:buFont typeface="Arial"/>
              <a:buNone/>
            </a:pPr>
            <a:r>
              <a:rPr lang="en-US" sz="1100">
                <a:solidFill>
                  <a:srgbClr val="0E101A"/>
                </a:solidFill>
              </a:rPr>
              <a:t>It is a method that is used to standardize the characteristic values present inside the dataset from long variety to small. In this examination, we used the standard Scalar process for feature Scaling.</a:t>
            </a:r>
            <a:endParaRPr sz="1100">
              <a:solidFill>
                <a:srgbClr val="0E101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idx="1" type="body"/>
          </p:nvPr>
        </p:nvSpPr>
        <p:spPr>
          <a:xfrm>
            <a:off x="323528" y="123478"/>
            <a:ext cx="73449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Model</a:t>
            </a:r>
            <a:r>
              <a:rPr lang="en-US"/>
              <a:t> Training</a:t>
            </a:r>
            <a:endParaRPr>
              <a:solidFill>
                <a:srgbClr val="3F3F3F"/>
              </a:solidFill>
            </a:endParaRPr>
          </a:p>
        </p:txBody>
      </p:sp>
      <p:sp>
        <p:nvSpPr>
          <p:cNvPr id="245" name="Google Shape;245;p30"/>
          <p:cNvSpPr txBox="1"/>
          <p:nvPr/>
        </p:nvSpPr>
        <p:spPr>
          <a:xfrm>
            <a:off x="332700" y="3079575"/>
            <a:ext cx="8506500" cy="13275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lang="en-US" sz="1100">
                <a:solidFill>
                  <a:srgbClr val="0E101A"/>
                </a:solidFill>
              </a:rPr>
              <a:t>Handling and schooling a device studying model is a process in which the ML algorithms are bored to death with the learning dataset. We used the deployed model for new information to predict the outcome. </a:t>
            </a:r>
            <a:endParaRPr sz="1100">
              <a:solidFill>
                <a:srgbClr val="0E101A"/>
              </a:solidFill>
            </a:endParaRPr>
          </a:p>
          <a:p>
            <a:pPr indent="457200" lvl="0" marL="0" rtl="0" algn="just">
              <a:lnSpc>
                <a:spcPct val="115000"/>
              </a:lnSpc>
              <a:spcBef>
                <a:spcPts val="0"/>
              </a:spcBef>
              <a:spcAft>
                <a:spcPts val="0"/>
              </a:spcAft>
              <a:buNone/>
            </a:pPr>
            <a:r>
              <a:t/>
            </a:r>
            <a:endParaRPr sz="1100">
              <a:solidFill>
                <a:srgbClr val="0E101A"/>
              </a:solidFill>
            </a:endParaRPr>
          </a:p>
          <a:p>
            <a:pPr indent="457200" lvl="0" marL="0" rtl="0" algn="just">
              <a:lnSpc>
                <a:spcPct val="115000"/>
              </a:lnSpc>
              <a:spcBef>
                <a:spcPts val="0"/>
              </a:spcBef>
              <a:spcAft>
                <a:spcPts val="0"/>
              </a:spcAft>
              <a:buNone/>
            </a:pPr>
            <a:r>
              <a:rPr b="1" lang="en-US" sz="1100">
                <a:solidFill>
                  <a:srgbClr val="0E101A"/>
                </a:solidFill>
              </a:rPr>
              <a:t>Random Forest</a:t>
            </a:r>
            <a:r>
              <a:rPr b="1" lang="en-US" sz="1100">
                <a:solidFill>
                  <a:srgbClr val="0E101A"/>
                </a:solidFill>
              </a:rPr>
              <a:t>: </a:t>
            </a:r>
            <a:endParaRPr b="1" sz="1100">
              <a:solidFill>
                <a:srgbClr val="0E101A"/>
              </a:solidFill>
            </a:endParaRPr>
          </a:p>
          <a:p>
            <a:pPr indent="457200" lvl="0" marL="0" rtl="0" algn="just">
              <a:lnSpc>
                <a:spcPct val="115000"/>
              </a:lnSpc>
              <a:spcBef>
                <a:spcPts val="0"/>
              </a:spcBef>
              <a:spcAft>
                <a:spcPts val="0"/>
              </a:spcAft>
              <a:buNone/>
            </a:pPr>
            <a:r>
              <a:rPr lang="en-US" sz="1100">
                <a:solidFill>
                  <a:srgbClr val="0E101A"/>
                </a:solidFill>
              </a:rPr>
              <a:t>Random Forest is one of the ensemble ML methods. RF algorithm can be used for both Classification and Regression. In this study, we are using Classification Algorithm because of the dataset in the categorical distribution. </a:t>
            </a:r>
            <a:endParaRPr sz="1100">
              <a:solidFill>
                <a:srgbClr val="0E101A"/>
              </a:solidFill>
            </a:endParaRPr>
          </a:p>
        </p:txBody>
      </p:sp>
      <p:pic>
        <p:nvPicPr>
          <p:cNvPr id="246" name="Google Shape;246;p30"/>
          <p:cNvPicPr preferRelativeResize="0"/>
          <p:nvPr/>
        </p:nvPicPr>
        <p:blipFill>
          <a:blip r:embed="rId3">
            <a:alphaModFix/>
          </a:blip>
          <a:stretch>
            <a:fillRect/>
          </a:stretch>
        </p:blipFill>
        <p:spPr>
          <a:xfrm>
            <a:off x="2277458" y="897300"/>
            <a:ext cx="4245942" cy="2245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31"/>
          <p:cNvGrpSpPr/>
          <p:nvPr/>
        </p:nvGrpSpPr>
        <p:grpSpPr>
          <a:xfrm>
            <a:off x="3891232" y="699542"/>
            <a:ext cx="2861700" cy="617384"/>
            <a:chOff x="5764394" y="3394105"/>
            <a:chExt cx="2861700" cy="617384"/>
          </a:xfrm>
        </p:grpSpPr>
        <p:sp>
          <p:nvSpPr>
            <p:cNvPr id="252" name="Google Shape;252;p31"/>
            <p:cNvSpPr/>
            <p:nvPr/>
          </p:nvSpPr>
          <p:spPr>
            <a:xfrm rot="10800000">
              <a:off x="5764394"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 name="Google Shape;253;p31"/>
            <p:cNvSpPr/>
            <p:nvPr/>
          </p:nvSpPr>
          <p:spPr>
            <a:xfrm rot="10800000">
              <a:off x="6050203"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 name="Google Shape;254;p31"/>
            <p:cNvSpPr/>
            <p:nvPr/>
          </p:nvSpPr>
          <p:spPr>
            <a:xfrm rot="10800000">
              <a:off x="6336012"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 name="Google Shape;255;p31"/>
            <p:cNvSpPr/>
            <p:nvPr/>
          </p:nvSpPr>
          <p:spPr>
            <a:xfrm rot="10800000">
              <a:off x="6621821"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 name="Google Shape;256;p31"/>
            <p:cNvSpPr/>
            <p:nvPr/>
          </p:nvSpPr>
          <p:spPr>
            <a:xfrm rot="10800000">
              <a:off x="6907630"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7" name="Google Shape;257;p31"/>
            <p:cNvSpPr/>
            <p:nvPr/>
          </p:nvSpPr>
          <p:spPr>
            <a:xfrm rot="10800000">
              <a:off x="7193439"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31"/>
            <p:cNvSpPr/>
            <p:nvPr/>
          </p:nvSpPr>
          <p:spPr>
            <a:xfrm rot="10800000">
              <a:off x="7479248"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9" name="Google Shape;259;p31"/>
            <p:cNvSpPr/>
            <p:nvPr/>
          </p:nvSpPr>
          <p:spPr>
            <a:xfrm rot="10800000">
              <a:off x="776505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60" name="Google Shape;260;p31"/>
            <p:cNvSpPr/>
            <p:nvPr/>
          </p:nvSpPr>
          <p:spPr>
            <a:xfrm rot="10800000">
              <a:off x="8050866"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61" name="Google Shape;261;p31"/>
            <p:cNvSpPr/>
            <p:nvPr/>
          </p:nvSpPr>
          <p:spPr>
            <a:xfrm rot="10800000">
              <a:off x="833667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grpSp>
      <p:sp>
        <p:nvSpPr>
          <p:cNvPr id="262" name="Google Shape;262;p31"/>
          <p:cNvSpPr txBox="1"/>
          <p:nvPr>
            <p:ph idx="1" type="body"/>
          </p:nvPr>
        </p:nvSpPr>
        <p:spPr>
          <a:xfrm>
            <a:off x="107504" y="2715766"/>
            <a:ext cx="2808312" cy="20884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t>Why</a:t>
            </a:r>
            <a:r>
              <a:rPr lang="en-US"/>
              <a:t> we used </a:t>
            </a:r>
            <a:r>
              <a:rPr lang="en-US">
                <a:solidFill>
                  <a:schemeClr val="accent1"/>
                </a:solidFill>
              </a:rPr>
              <a:t>Random Forest</a:t>
            </a:r>
            <a:r>
              <a:rPr lang="en-US">
                <a:solidFill>
                  <a:srgbClr val="FD2906"/>
                </a:solidFill>
              </a:rPr>
              <a:t> ?</a:t>
            </a:r>
            <a:endParaRPr/>
          </a:p>
        </p:txBody>
      </p:sp>
      <p:grpSp>
        <p:nvGrpSpPr>
          <p:cNvPr id="263" name="Google Shape;263;p31"/>
          <p:cNvGrpSpPr/>
          <p:nvPr/>
        </p:nvGrpSpPr>
        <p:grpSpPr>
          <a:xfrm>
            <a:off x="3900726" y="2079755"/>
            <a:ext cx="2861700" cy="617384"/>
            <a:chOff x="5764394" y="3394105"/>
            <a:chExt cx="2861700" cy="617384"/>
          </a:xfrm>
        </p:grpSpPr>
        <p:sp>
          <p:nvSpPr>
            <p:cNvPr id="264" name="Google Shape;264;p31"/>
            <p:cNvSpPr/>
            <p:nvPr/>
          </p:nvSpPr>
          <p:spPr>
            <a:xfrm rot="10800000">
              <a:off x="5764394"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 name="Google Shape;265;p31"/>
            <p:cNvSpPr/>
            <p:nvPr/>
          </p:nvSpPr>
          <p:spPr>
            <a:xfrm rot="10800000">
              <a:off x="6050203"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 name="Google Shape;266;p31"/>
            <p:cNvSpPr/>
            <p:nvPr/>
          </p:nvSpPr>
          <p:spPr>
            <a:xfrm rot="10800000">
              <a:off x="6336012"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 name="Google Shape;267;p31"/>
            <p:cNvSpPr/>
            <p:nvPr/>
          </p:nvSpPr>
          <p:spPr>
            <a:xfrm rot="10800000">
              <a:off x="6621821"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31"/>
            <p:cNvSpPr/>
            <p:nvPr/>
          </p:nvSpPr>
          <p:spPr>
            <a:xfrm rot="10800000">
              <a:off x="6907630"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31"/>
            <p:cNvSpPr/>
            <p:nvPr/>
          </p:nvSpPr>
          <p:spPr>
            <a:xfrm rot="10800000">
              <a:off x="7193439"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31"/>
            <p:cNvSpPr/>
            <p:nvPr/>
          </p:nvSpPr>
          <p:spPr>
            <a:xfrm rot="10800000">
              <a:off x="7479248"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31"/>
            <p:cNvSpPr/>
            <p:nvPr/>
          </p:nvSpPr>
          <p:spPr>
            <a:xfrm rot="10800000">
              <a:off x="776505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72" name="Google Shape;272;p31"/>
            <p:cNvSpPr/>
            <p:nvPr/>
          </p:nvSpPr>
          <p:spPr>
            <a:xfrm rot="10800000">
              <a:off x="8050866"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73" name="Google Shape;273;p31"/>
            <p:cNvSpPr/>
            <p:nvPr/>
          </p:nvSpPr>
          <p:spPr>
            <a:xfrm rot="10800000">
              <a:off x="833667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grpSp>
      <p:grpSp>
        <p:nvGrpSpPr>
          <p:cNvPr id="274" name="Google Shape;274;p31"/>
          <p:cNvGrpSpPr/>
          <p:nvPr/>
        </p:nvGrpSpPr>
        <p:grpSpPr>
          <a:xfrm>
            <a:off x="3910220" y="3459968"/>
            <a:ext cx="2861700" cy="617384"/>
            <a:chOff x="5764394" y="3394105"/>
            <a:chExt cx="2861700" cy="617384"/>
          </a:xfrm>
        </p:grpSpPr>
        <p:sp>
          <p:nvSpPr>
            <p:cNvPr id="275" name="Google Shape;275;p31"/>
            <p:cNvSpPr/>
            <p:nvPr/>
          </p:nvSpPr>
          <p:spPr>
            <a:xfrm rot="10800000">
              <a:off x="5764394"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31"/>
            <p:cNvSpPr/>
            <p:nvPr/>
          </p:nvSpPr>
          <p:spPr>
            <a:xfrm rot="10800000">
              <a:off x="6050203"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31"/>
            <p:cNvSpPr/>
            <p:nvPr/>
          </p:nvSpPr>
          <p:spPr>
            <a:xfrm rot="10800000">
              <a:off x="6336012"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8" name="Google Shape;278;p31"/>
            <p:cNvSpPr/>
            <p:nvPr/>
          </p:nvSpPr>
          <p:spPr>
            <a:xfrm rot="10800000">
              <a:off x="6621821"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31"/>
            <p:cNvSpPr/>
            <p:nvPr/>
          </p:nvSpPr>
          <p:spPr>
            <a:xfrm rot="10800000">
              <a:off x="6907630"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31"/>
            <p:cNvSpPr/>
            <p:nvPr/>
          </p:nvSpPr>
          <p:spPr>
            <a:xfrm rot="10800000">
              <a:off x="7193439"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31"/>
            <p:cNvSpPr/>
            <p:nvPr/>
          </p:nvSpPr>
          <p:spPr>
            <a:xfrm rot="10800000">
              <a:off x="7479248"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 name="Google Shape;282;p31"/>
            <p:cNvSpPr/>
            <p:nvPr/>
          </p:nvSpPr>
          <p:spPr>
            <a:xfrm rot="10800000">
              <a:off x="776505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83" name="Google Shape;283;p31"/>
            <p:cNvSpPr/>
            <p:nvPr/>
          </p:nvSpPr>
          <p:spPr>
            <a:xfrm rot="10800000">
              <a:off x="8050866"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84" name="Google Shape;284;p31"/>
            <p:cNvSpPr/>
            <p:nvPr/>
          </p:nvSpPr>
          <p:spPr>
            <a:xfrm rot="10800000">
              <a:off x="833667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grpSp>
      <p:sp>
        <p:nvSpPr>
          <p:cNvPr id="285" name="Google Shape;285;p31"/>
          <p:cNvSpPr txBox="1"/>
          <p:nvPr/>
        </p:nvSpPr>
        <p:spPr>
          <a:xfrm>
            <a:off x="7136412" y="691922"/>
            <a:ext cx="11079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600">
                <a:solidFill>
                  <a:srgbClr val="3F3F3F"/>
                </a:solidFill>
                <a:latin typeface="Arial"/>
                <a:ea typeface="Arial"/>
                <a:cs typeface="Arial"/>
                <a:sym typeface="Arial"/>
              </a:rPr>
              <a:t>70%</a:t>
            </a:r>
            <a:endParaRPr b="1" sz="3600">
              <a:solidFill>
                <a:srgbClr val="3F3F3F"/>
              </a:solidFill>
              <a:latin typeface="Arial"/>
              <a:ea typeface="Arial"/>
              <a:cs typeface="Arial"/>
              <a:sym typeface="Arial"/>
            </a:endParaRPr>
          </a:p>
        </p:txBody>
      </p:sp>
      <p:sp>
        <p:nvSpPr>
          <p:cNvPr id="286" name="Google Shape;286;p31"/>
          <p:cNvSpPr txBox="1"/>
          <p:nvPr/>
        </p:nvSpPr>
        <p:spPr>
          <a:xfrm>
            <a:off x="7136412" y="2068460"/>
            <a:ext cx="11079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600">
                <a:solidFill>
                  <a:srgbClr val="3F3F3F"/>
                </a:solidFill>
                <a:latin typeface="Arial"/>
                <a:ea typeface="Arial"/>
                <a:cs typeface="Arial"/>
                <a:sym typeface="Arial"/>
              </a:rPr>
              <a:t>80%</a:t>
            </a:r>
            <a:endParaRPr b="1" sz="3600">
              <a:solidFill>
                <a:srgbClr val="3F3F3F"/>
              </a:solidFill>
              <a:latin typeface="Arial"/>
              <a:ea typeface="Arial"/>
              <a:cs typeface="Arial"/>
              <a:sym typeface="Arial"/>
            </a:endParaRPr>
          </a:p>
        </p:txBody>
      </p:sp>
      <p:sp>
        <p:nvSpPr>
          <p:cNvPr id="287" name="Google Shape;287;p31"/>
          <p:cNvSpPr txBox="1"/>
          <p:nvPr/>
        </p:nvSpPr>
        <p:spPr>
          <a:xfrm>
            <a:off x="7136412" y="3444232"/>
            <a:ext cx="11079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600">
                <a:solidFill>
                  <a:schemeClr val="lt1"/>
                </a:solidFill>
                <a:latin typeface="Arial"/>
                <a:ea typeface="Arial"/>
                <a:cs typeface="Arial"/>
                <a:sym typeface="Arial"/>
              </a:rPr>
              <a:t>50%</a:t>
            </a:r>
            <a:endParaRPr b="1" sz="3600">
              <a:solidFill>
                <a:schemeClr val="lt1"/>
              </a:solidFill>
              <a:latin typeface="Arial"/>
              <a:ea typeface="Arial"/>
              <a:cs typeface="Arial"/>
              <a:sym typeface="Arial"/>
            </a:endParaRPr>
          </a:p>
        </p:txBody>
      </p:sp>
      <p:sp>
        <p:nvSpPr>
          <p:cNvPr id="288" name="Google Shape;288;p31"/>
          <p:cNvSpPr txBox="1"/>
          <p:nvPr/>
        </p:nvSpPr>
        <p:spPr>
          <a:xfrm>
            <a:off x="3910219" y="1467508"/>
            <a:ext cx="29499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You can simply impress your audience and add a unique zing.</a:t>
            </a:r>
            <a:endParaRPr sz="1200">
              <a:solidFill>
                <a:schemeClr val="lt1"/>
              </a:solidFill>
              <a:latin typeface="Arial"/>
              <a:ea typeface="Arial"/>
              <a:cs typeface="Arial"/>
              <a:sym typeface="Arial"/>
            </a:endParaRPr>
          </a:p>
        </p:txBody>
      </p:sp>
      <p:sp>
        <p:nvSpPr>
          <p:cNvPr id="289" name="Google Shape;289;p31"/>
          <p:cNvSpPr txBox="1"/>
          <p:nvPr/>
        </p:nvSpPr>
        <p:spPr>
          <a:xfrm>
            <a:off x="3910219" y="2847721"/>
            <a:ext cx="29499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You can simply impress your audience and add a unique zing.</a:t>
            </a:r>
            <a:endParaRPr sz="1200">
              <a:solidFill>
                <a:schemeClr val="lt1"/>
              </a:solidFill>
              <a:latin typeface="Arial"/>
              <a:ea typeface="Arial"/>
              <a:cs typeface="Arial"/>
              <a:sym typeface="Arial"/>
            </a:endParaRPr>
          </a:p>
        </p:txBody>
      </p:sp>
      <p:sp>
        <p:nvSpPr>
          <p:cNvPr id="290" name="Google Shape;290;p31"/>
          <p:cNvSpPr txBox="1"/>
          <p:nvPr/>
        </p:nvSpPr>
        <p:spPr>
          <a:xfrm>
            <a:off x="3910219" y="4227934"/>
            <a:ext cx="29499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You can simply impress your audience and add a unique zing.</a:t>
            </a:r>
            <a:endParaRPr sz="1200">
              <a:solidFill>
                <a:schemeClr val="lt1"/>
              </a:solidFill>
              <a:latin typeface="Arial"/>
              <a:ea typeface="Arial"/>
              <a:cs typeface="Arial"/>
              <a:sym typeface="Arial"/>
            </a:endParaRPr>
          </a:p>
        </p:txBody>
      </p:sp>
      <p:pic>
        <p:nvPicPr>
          <p:cNvPr id="291" name="Google Shape;291;p31"/>
          <p:cNvPicPr preferRelativeResize="0"/>
          <p:nvPr/>
        </p:nvPicPr>
        <p:blipFill>
          <a:blip r:embed="rId3">
            <a:alphaModFix/>
          </a:blip>
          <a:stretch>
            <a:fillRect/>
          </a:stretch>
        </p:blipFill>
        <p:spPr>
          <a:xfrm>
            <a:off x="2805550" y="0"/>
            <a:ext cx="633844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ALLPPT-COLOR-A07">
      <a:dk1>
        <a:srgbClr val="000000"/>
      </a:dk1>
      <a:lt1>
        <a:srgbClr val="FFFFFF"/>
      </a:lt1>
      <a:dk2>
        <a:srgbClr val="1F497D"/>
      </a:dk2>
      <a:lt2>
        <a:srgbClr val="EEECE1"/>
      </a:lt2>
      <a:accent1>
        <a:srgbClr val="FD2906"/>
      </a:accent1>
      <a:accent2>
        <a:srgbClr val="FD2906"/>
      </a:accent2>
      <a:accent3>
        <a:srgbClr val="FD2906"/>
      </a:accent3>
      <a:accent4>
        <a:srgbClr val="FD2906"/>
      </a:accent4>
      <a:accent5>
        <a:srgbClr val="FD2906"/>
      </a:accent5>
      <a:accent6>
        <a:srgbClr val="FD290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COLOR-A07">
      <a:dk1>
        <a:srgbClr val="000000"/>
      </a:dk1>
      <a:lt1>
        <a:srgbClr val="FFFFFF"/>
      </a:lt1>
      <a:dk2>
        <a:srgbClr val="1F497D"/>
      </a:dk2>
      <a:lt2>
        <a:srgbClr val="EEECE1"/>
      </a:lt2>
      <a:accent1>
        <a:srgbClr val="FD2906"/>
      </a:accent1>
      <a:accent2>
        <a:srgbClr val="FD2906"/>
      </a:accent2>
      <a:accent3>
        <a:srgbClr val="FD2906"/>
      </a:accent3>
      <a:accent4>
        <a:srgbClr val="FD2906"/>
      </a:accent4>
      <a:accent5>
        <a:srgbClr val="FD2906"/>
      </a:accent5>
      <a:accent6>
        <a:srgbClr val="FD290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